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6"/>
    <p:sldMasterId id="2147483678" r:id="rId37"/>
    <p:sldMasterId id="2147483680" r:id="rId38"/>
    <p:sldMasterId id="2147483682" r:id="rId39"/>
    <p:sldMasterId id="2147483689" r:id="rId40"/>
  </p:sldMasterIdLst>
  <p:notesMasterIdLst>
    <p:notesMasterId r:id="rId60"/>
  </p:notesMasterIdLst>
  <p:handoutMasterIdLst>
    <p:handoutMasterId r:id="rId61"/>
  </p:handoutMasterIdLst>
  <p:sldIdLst>
    <p:sldId id="258" r:id="rId41"/>
    <p:sldId id="260" r:id="rId42"/>
    <p:sldId id="616" r:id="rId43"/>
    <p:sldId id="617" r:id="rId44"/>
    <p:sldId id="259" r:id="rId45"/>
    <p:sldId id="574" r:id="rId46"/>
    <p:sldId id="575" r:id="rId47"/>
    <p:sldId id="524" r:id="rId48"/>
    <p:sldId id="618" r:id="rId49"/>
    <p:sldId id="580" r:id="rId50"/>
    <p:sldId id="581" r:id="rId51"/>
    <p:sldId id="597" r:id="rId52"/>
    <p:sldId id="611" r:id="rId53"/>
    <p:sldId id="619" r:id="rId54"/>
    <p:sldId id="620" r:id="rId55"/>
    <p:sldId id="621" r:id="rId56"/>
    <p:sldId id="607" r:id="rId57"/>
    <p:sldId id="622" r:id="rId58"/>
    <p:sldId id="623" r:id="rId59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5853" autoAdjust="0"/>
  </p:normalViewPr>
  <p:slideViewPr>
    <p:cSldViewPr snapToGrid="0">
      <p:cViewPr varScale="1">
        <p:scale>
          <a:sx n="116" d="100"/>
          <a:sy n="116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2.xml"/><Relationship Id="rId40" Type="http://schemas.openxmlformats.org/officeDocument/2006/relationships/slideMaster" Target="slideMasters/slideMaster5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5" Type="http://schemas.openxmlformats.org/officeDocument/2006/relationships/customXml" Target="../customXml/item5.xml"/><Relationship Id="rId61" Type="http://schemas.openxmlformats.org/officeDocument/2006/relationships/handoutMaster" Target="handoutMasters/handout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3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20" Type="http://schemas.openxmlformats.org/officeDocument/2006/relationships/customXml" Target="../customXml/item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Master" Target="slideMasters/slideMaster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F1BF409-657E-4A79-85D6-56CE7E3A5855}" type="datetimeFigureOut">
              <a:rPr lang="ko-KR" altLang="en-US" smtClean="0"/>
              <a:t>2019-01-04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843C43F-2A54-4A4A-BB79-B866A990D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09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2ED268B-6FB3-4559-91D8-AE0CD7B9D352}" type="datetimeFigureOut">
              <a:rPr lang="ko-KR" altLang="en-US" smtClean="0"/>
              <a:t>2019-01-04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15712B2-58DD-45B9-A87F-3A200EDC34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19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Hello</a:t>
            </a:r>
            <a:r>
              <a:rPr lang="en-US" altLang="ko-KR" baseline="0" dirty="0" smtClean="0"/>
              <a:t> Lady and Gentleman</a:t>
            </a:r>
          </a:p>
          <a:p>
            <a:r>
              <a:rPr lang="en-US" altLang="ko-KR" baseline="0" dirty="0" smtClean="0"/>
              <a:t>I’m </a:t>
            </a:r>
            <a:r>
              <a:rPr lang="en-US" altLang="ko-KR" baseline="0" dirty="0" err="1" smtClean="0"/>
              <a:t>Yunsung</a:t>
            </a:r>
            <a:r>
              <a:rPr lang="en-US" altLang="ko-KR" baseline="0" dirty="0" smtClean="0"/>
              <a:t> Lim, I have been working in NIER since 2002.</a:t>
            </a:r>
          </a:p>
          <a:p>
            <a:r>
              <a:rPr lang="en-US" altLang="ko-KR" baseline="0" dirty="0" smtClean="0"/>
              <a:t>Now I work for CAFÉ and assessment about off-cycle or eco innovation for LDV.</a:t>
            </a:r>
          </a:p>
          <a:p>
            <a:r>
              <a:rPr lang="en-US" altLang="ko-KR" baseline="0" dirty="0" smtClean="0"/>
              <a:t>I introduce HDV CO2 </a:t>
            </a:r>
            <a:r>
              <a:rPr lang="en-US" altLang="ko-KR" baseline="0" dirty="0" err="1" smtClean="0"/>
              <a:t>eegulation</a:t>
            </a:r>
            <a:r>
              <a:rPr lang="en-US" altLang="ko-KR" baseline="0" dirty="0" smtClean="0"/>
              <a:t> in Rep of Korea.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30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819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88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41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previous</a:t>
            </a:r>
            <a:r>
              <a:rPr lang="en-US" altLang="ko-KR" baseline="0" dirty="0" smtClean="0"/>
              <a:t> research, w</a:t>
            </a:r>
            <a:r>
              <a:rPr lang="en-US" altLang="ko-KR" dirty="0" smtClean="0"/>
              <a:t>e analyzed</a:t>
            </a:r>
            <a:r>
              <a:rPr lang="en-US" altLang="ko-KR" baseline="0" dirty="0" smtClean="0"/>
              <a:t> as many vehicle as possible by using HES model.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graph shows the Korea Heavy-duty vehicle simulation results.</a:t>
            </a:r>
          </a:p>
          <a:p>
            <a:r>
              <a:rPr lang="en-US" altLang="ko-KR" baseline="0" dirty="0" smtClean="0"/>
              <a:t>423 vehicle specifications are used for simulation calculation.</a:t>
            </a:r>
          </a:p>
          <a:p>
            <a:r>
              <a:rPr lang="en-US" altLang="ko-KR" baseline="0" dirty="0" smtClean="0"/>
              <a:t>Red points are diesel simulation results and green points are CNG simulation results.</a:t>
            </a:r>
          </a:p>
          <a:p>
            <a:r>
              <a:rPr lang="en-US" altLang="ko-KR" baseline="0" dirty="0" smtClean="0"/>
              <a:t>Diesel heavy-duty vehicles account for 97% of total Heavy-duty vehicles in Korea, and rest of HDVs are CNG buses.</a:t>
            </a:r>
          </a:p>
          <a:p>
            <a:r>
              <a:rPr lang="en-US" altLang="ko-KR" baseline="0" dirty="0" smtClean="0"/>
              <a:t>The vehicle specifications, which are used for this graph, are collected by Ministry of Environment before 2015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From this year 2019, we plan to start monitoring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on heavy-duty vehicle CO2 emission.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So, more detailed and accurate vehicle data will be used for this kind of research in this year.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Considering monitoring result of this year , we will decide CO2 reduction rate of heavy duty vehicle.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4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25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5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time</a:t>
            </a:r>
            <a:r>
              <a:rPr lang="en-US" altLang="ko-KR" baseline="0" dirty="0" smtClean="0"/>
              <a:t> presentation contents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74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first presentation is timeline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58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Regulatory timeline</a:t>
            </a:r>
            <a:r>
              <a:rPr lang="en-US" altLang="ko-KR" baseline="0" dirty="0" smtClean="0"/>
              <a:t> in South Korea. </a:t>
            </a:r>
          </a:p>
          <a:p>
            <a:r>
              <a:rPr lang="en-US" altLang="ko-KR" baseline="0" dirty="0" smtClean="0"/>
              <a:t>We have been researched simulation model for HDV CO2 assessment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05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ko-KR" altLang="en-US" sz="800" b="1" dirty="0">
                <a:latin typeface="Times New Roman" pitchFamily="18" charset="0"/>
                <a:cs typeface="Times New Roman" pitchFamily="18" charset="0"/>
              </a:rPr>
              <a:t>참고문헌 </a:t>
            </a:r>
            <a:r>
              <a:rPr lang="en-US" altLang="ko-KR" sz="800" b="1" dirty="0">
                <a:latin typeface="Times New Roman" pitchFamily="18" charset="0"/>
                <a:cs typeface="Times New Roman" pitchFamily="18" charset="0"/>
              </a:rPr>
              <a:t>: “Review of Power Cylinder Friction for Diesel Engines”, Journal of Engineering for Gas Turbines and Power</a:t>
            </a:r>
            <a:endParaRPr lang="ko-KR" altLang="en-US" sz="8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38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21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2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12B2-58DD-45B9-A87F-3A200EDC342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47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M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315780"/>
            <a:ext cx="9144000" cy="1654916"/>
          </a:xfrm>
          <a:prstGeom prst="rect">
            <a:avLst/>
          </a:prstGeom>
        </p:spPr>
        <p:txBody>
          <a:bodyPr wrap="none" lIns="0" anchor="ctr" anchorCtr="1"/>
          <a:lstStyle>
            <a:lvl1pPr marL="0" indent="0" algn="ctr">
              <a:lnSpc>
                <a:spcPct val="100000"/>
              </a:lnSpc>
              <a:buNone/>
              <a:defRPr lang="en-US" altLang="ko-KR" sz="2800" b="1" smtClean="0">
                <a:latin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400" b="1" dirty="0" smtClean="0">
                <a:latin typeface="+mj-ea"/>
                <a:ea typeface="+mj-ea"/>
              </a:rPr>
              <a:t>승용디젤엔진 마찰 최적화를</a:t>
            </a:r>
            <a:endParaRPr lang="en-US" altLang="ko-KR" sz="34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3400" b="1" dirty="0" smtClean="0">
                <a:latin typeface="+mj-ea"/>
                <a:ea typeface="+mj-ea"/>
              </a:rPr>
              <a:t>위한 엔진 구성 요소 별 </a:t>
            </a:r>
            <a:r>
              <a:rPr lang="en-US" altLang="ko-KR" sz="3400" b="1" dirty="0" smtClean="0">
                <a:latin typeface="+mj-ea"/>
                <a:ea typeface="+mj-ea"/>
              </a:rPr>
              <a:t>FMEP </a:t>
            </a:r>
            <a:r>
              <a:rPr lang="ko-KR" altLang="en-US" sz="3400" b="1" dirty="0" smtClean="0">
                <a:latin typeface="+mj-ea"/>
                <a:ea typeface="+mj-ea"/>
              </a:rPr>
              <a:t>특성 연구</a:t>
            </a:r>
            <a:endParaRPr lang="en-US" altLang="ko-KR" sz="3400" b="1" dirty="0" smtClean="0">
              <a:latin typeface="+mj-ea"/>
              <a:ea typeface="+mj-ea"/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3752883" y="3037936"/>
            <a:ext cx="1638234" cy="366713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1800" b="1" u="sng" dirty="0" smtClean="0"/>
              <a:t>중간 보고회의</a:t>
            </a:r>
            <a:endParaRPr lang="ko-KR" altLang="en-US" sz="1600" b="1" u="sng" dirty="0" smtClean="0"/>
          </a:p>
        </p:txBody>
      </p:sp>
      <p:sp>
        <p:nvSpPr>
          <p:cNvPr id="24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694719"/>
            <a:ext cx="9144000" cy="2002449"/>
          </a:xfrm>
          <a:prstGeom prst="rect">
            <a:avLst/>
          </a:prstGeom>
        </p:spPr>
        <p:txBody>
          <a:bodyPr wrap="none" lIns="0" anchor="ctr" anchorCtr="1"/>
          <a:lstStyle>
            <a:lvl1pPr marL="0" indent="0" algn="ctr" eaLnBrk="1" hangingPunct="1">
              <a:lnSpc>
                <a:spcPct val="100000"/>
              </a:lnSpc>
              <a:buNone/>
              <a:defRPr lang="en-US" altLang="ko-KR" sz="4800" b="1">
                <a:solidFill>
                  <a:schemeClr val="bg2">
                    <a:lumMod val="50000"/>
                  </a:schemeClr>
                </a:solidFill>
                <a:latin typeface="+mj-ea"/>
              </a:defRPr>
            </a:lvl1pPr>
          </a:lstStyle>
          <a:p>
            <a:pPr algn="ctr" eaLnBrk="1" hangingPunct="1">
              <a:defRPr/>
            </a:pPr>
            <a:r>
              <a:rPr lang="en-US" altLang="ko-KR" sz="1600" b="1" dirty="0" smtClean="0"/>
              <a:t>2014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xx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xx</a:t>
            </a:r>
            <a:r>
              <a:rPr lang="ko-KR" altLang="en-US" sz="1600" b="1" dirty="0" smtClean="0"/>
              <a:t>일 </a:t>
            </a:r>
            <a:r>
              <a:rPr lang="en-US" altLang="ko-KR" sz="1600" b="1" dirty="0" smtClean="0"/>
              <a:t>(x)</a:t>
            </a:r>
          </a:p>
          <a:p>
            <a:pPr algn="ctr" eaLnBrk="1" hangingPunct="1">
              <a:defRPr/>
            </a:pPr>
            <a:endParaRPr lang="en-US" altLang="ko-KR" sz="1600" b="1" dirty="0" smtClean="0"/>
          </a:p>
          <a:p>
            <a:pPr algn="ctr" eaLnBrk="1" hangingPunct="1">
              <a:defRPr/>
            </a:pPr>
            <a:r>
              <a:rPr lang="ko-KR" altLang="en-US" sz="1800" b="1" dirty="0" smtClean="0">
                <a:solidFill>
                  <a:schemeClr val="tx1"/>
                </a:solidFill>
              </a:rPr>
              <a:t>한양대학교 기계공학부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ko-KR" altLang="en-US" sz="2400" b="1" dirty="0" smtClean="0">
                <a:solidFill>
                  <a:schemeClr val="tx1"/>
                </a:solidFill>
              </a:rPr>
              <a:t>박 성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욱</a:t>
            </a:r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3304" y="286592"/>
            <a:ext cx="1450695" cy="39655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073293" y="-11202"/>
            <a:ext cx="966931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ko-KR" sz="800" b="1" dirty="0" smtClean="0">
                <a:solidFill>
                  <a:schemeClr val="bg1"/>
                </a:solidFill>
              </a:rPr>
              <a:t>78</a:t>
            </a:r>
            <a:r>
              <a:rPr lang="en-US" altLang="ko-KR" sz="800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ko-KR" sz="800" b="1" dirty="0" smtClean="0">
                <a:solidFill>
                  <a:schemeClr val="bg1"/>
                </a:solidFill>
              </a:rPr>
              <a:t> GRPE HDFE</a:t>
            </a:r>
            <a:endParaRPr lang="ko-KR" alt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1"/>
          <p:cNvSpPr>
            <a:spLocks noGrp="1"/>
          </p:cNvSpPr>
          <p:nvPr>
            <p:ph idx="1" hasCustomPrompt="1"/>
          </p:nvPr>
        </p:nvSpPr>
        <p:spPr bwMode="auto">
          <a:xfrm>
            <a:off x="1475656" y="1484784"/>
            <a:ext cx="57606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200000"/>
              </a:lnSpc>
              <a:buFont typeface="Arial" pitchFamily="34" charset="0"/>
              <a:buAutoNum type="arabicPeriod"/>
              <a:defRPr sz="2400"/>
            </a:lvl1pPr>
            <a:lvl2pPr>
              <a:buAutoNum type="arabicPeriod"/>
              <a:defRPr sz="1400" baseline="0"/>
            </a:lvl2pPr>
            <a:lvl3pPr>
              <a:defRPr sz="2200"/>
            </a:lvl3pPr>
          </a:lstStyle>
          <a:p>
            <a:pPr>
              <a:lnSpc>
                <a:spcPct val="200000"/>
              </a:lnSpc>
              <a:buAutoNum type="arabicPeriod"/>
            </a:pPr>
            <a:r>
              <a:rPr lang="en-US" altLang="ko-KR" sz="1800" b="1" dirty="0" smtClean="0"/>
              <a:t>Step 1</a:t>
            </a:r>
          </a:p>
          <a:p>
            <a:pPr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800" b="1" dirty="0" smtClean="0"/>
              <a:t>Step 2</a:t>
            </a:r>
          </a:p>
          <a:p>
            <a:pPr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800" b="1" dirty="0" smtClean="0"/>
              <a:t>Step 3</a:t>
            </a:r>
          </a:p>
          <a:p>
            <a:pPr lvl="1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400" b="1" dirty="0" smtClean="0"/>
              <a:t>3.1 FMEP </a:t>
            </a:r>
            <a:r>
              <a:rPr lang="ko-KR" altLang="en-US" sz="1400" b="1" dirty="0" smtClean="0"/>
              <a:t>측정 실험 방법 관련 연구 진행 현황</a:t>
            </a:r>
            <a:endParaRPr lang="en-US" altLang="ko-KR" sz="1800" b="1" dirty="0" smtClean="0"/>
          </a:p>
          <a:p>
            <a:pPr lvl="0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800" b="1" dirty="0" smtClean="0"/>
              <a:t>Step 4</a:t>
            </a:r>
            <a:endParaRPr lang="en-US" altLang="ko-KR" sz="14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Step 5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200000"/>
              </a:lnSpc>
              <a:buNone/>
            </a:pP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659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1"/>
          <p:cNvSpPr>
            <a:spLocks noGrp="1"/>
          </p:cNvSpPr>
          <p:nvPr>
            <p:ph idx="1" hasCustomPrompt="1"/>
          </p:nvPr>
        </p:nvSpPr>
        <p:spPr bwMode="auto">
          <a:xfrm>
            <a:off x="1475656" y="1484784"/>
            <a:ext cx="57606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200000"/>
              </a:lnSpc>
              <a:buFont typeface="Arial" pitchFamily="34" charset="0"/>
              <a:buAutoNum type="arabicPeriod"/>
              <a:defRPr sz="2400"/>
            </a:lvl1pPr>
            <a:lvl2pPr>
              <a:buAutoNum type="arabicPeriod"/>
              <a:defRPr sz="1400" baseline="0"/>
            </a:lvl2pPr>
            <a:lvl3pPr>
              <a:defRPr sz="2200"/>
            </a:lvl3pPr>
          </a:lstStyle>
          <a:p>
            <a:pPr>
              <a:lnSpc>
                <a:spcPct val="200000"/>
              </a:lnSpc>
              <a:buAutoNum type="arabicPeriod"/>
            </a:pPr>
            <a:r>
              <a:rPr lang="en-US" altLang="ko-KR" sz="1800" b="1" dirty="0" smtClean="0"/>
              <a:t>Step 1</a:t>
            </a:r>
          </a:p>
          <a:p>
            <a:pPr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800" b="1" dirty="0" smtClean="0"/>
              <a:t>Step 2</a:t>
            </a:r>
          </a:p>
          <a:p>
            <a:pPr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800" b="1" dirty="0" smtClean="0"/>
              <a:t>Step 3</a:t>
            </a:r>
          </a:p>
          <a:p>
            <a:pPr lvl="1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400" b="1" dirty="0" smtClean="0"/>
              <a:t>3.1 FMEP </a:t>
            </a:r>
            <a:r>
              <a:rPr lang="ko-KR" altLang="en-US" sz="1400" b="1" dirty="0" smtClean="0"/>
              <a:t>측정 실험 방법 관련 연구 진행 현황</a:t>
            </a:r>
            <a:endParaRPr lang="en-US" altLang="ko-KR" sz="1800" b="1" dirty="0" smtClean="0"/>
          </a:p>
          <a:p>
            <a:pPr lvl="0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1800" b="1" dirty="0" smtClean="0"/>
              <a:t>Step 4</a:t>
            </a:r>
            <a:endParaRPr lang="en-US" altLang="ko-KR" sz="14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Step 5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200000"/>
              </a:lnSpc>
              <a:buNone/>
            </a:pP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0781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95515"/>
            <a:ext cx="9144000" cy="582446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1" dirty="0" smtClean="0">
                <a:latin typeface="맑은 고딕" pitchFamily="50" charset="-127"/>
                <a:ea typeface="+mn-ea"/>
              </a:rPr>
              <a:t>1. Step</a:t>
            </a:r>
            <a:endParaRPr lang="ko-KR" altLang="en-US" b="1" dirty="0" smtClean="0">
              <a:latin typeface="맑은 고딕" pitchFamily="50" charset="-127"/>
              <a:ea typeface="+mn-ea"/>
            </a:endParaRP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83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06B6C-9016-411C-A0D6-3C0C9F5110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69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7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 userDrawn="1"/>
        </p:nvSpPr>
        <p:spPr>
          <a:xfrm>
            <a:off x="261477" y="789973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245711" y="1052736"/>
            <a:ext cx="8692023" cy="978577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>
            <p:custDataLst>
              <p:custData r:id="rId1"/>
            </p:custDataLst>
          </p:nvPr>
        </p:nvSpPr>
        <p:spPr>
          <a:xfrm>
            <a:off x="409827" y="1176456"/>
            <a:ext cx="108012" cy="108012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63"/>
          <p:cNvSpPr>
            <a:spLocks noChangeArrowheads="1"/>
          </p:cNvSpPr>
          <p:nvPr userDrawn="1"/>
        </p:nvSpPr>
        <p:spPr bwMode="auto">
          <a:xfrm>
            <a:off x="408521" y="692696"/>
            <a:ext cx="7763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/>
              <a:t>FMEP </a:t>
            </a:r>
            <a:r>
              <a:rPr lang="ko-KR" altLang="en-US" sz="1600" b="1" u="sng" dirty="0" smtClean="0"/>
              <a:t>측정 실험 방법 관련 연구 진행 현황</a:t>
            </a:r>
            <a:endParaRPr lang="en-US" altLang="ko-KR" sz="1600" b="1" u="sng" dirty="0"/>
          </a:p>
        </p:txBody>
      </p:sp>
      <p:sp>
        <p:nvSpPr>
          <p:cNvPr id="9" name="제목 2"/>
          <p:cNvSpPr txBox="1">
            <a:spLocks/>
          </p:cNvSpPr>
          <p:nvPr userDrawn="1"/>
        </p:nvSpPr>
        <p:spPr>
          <a:xfrm>
            <a:off x="137517" y="64531"/>
            <a:ext cx="616267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ko-KR" altLang="en-US" sz="2800" b="1" kern="0" dirty="0">
                <a:solidFill>
                  <a:schemeClr val="bg1"/>
                </a:solidFill>
              </a:rPr>
              <a:t>세부 연구 내용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865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8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95515"/>
            <a:ext cx="9144000" cy="582446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1" dirty="0" smtClean="0">
                <a:latin typeface="맑은 고딕" pitchFamily="50" charset="-127"/>
                <a:ea typeface="+mn-ea"/>
              </a:rPr>
              <a:t>1. Step</a:t>
            </a:r>
            <a:endParaRPr lang="ko-KR" altLang="en-US" b="1" dirty="0" smtClean="0">
              <a:latin typeface="맑은 고딕" pitchFamily="50" charset="-127"/>
              <a:ea typeface="+mn-ea"/>
            </a:endParaRP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76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Nothing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40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P_회색띠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 descr="1P_남색띠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2P_남색띠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26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 descr="2P_회색띠_위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085850" y="852612"/>
            <a:ext cx="2000250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5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sz="35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1P_회색띠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9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2P_남색띠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255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 descr="2P_회색띠_위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917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 descr="2P_남색띠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03041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9" descr="2P_회색띠_위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68972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93304" y="286592"/>
            <a:ext cx="1450695" cy="3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P_남색띠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4328-B61E-4EB4-B4D8-339F0F8AEC7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 descr="1P_회색띠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93304" y="286592"/>
            <a:ext cx="1450695" cy="39655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73293" y="-11202"/>
            <a:ext cx="966931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ko-KR" sz="800" b="1" dirty="0" smtClean="0">
                <a:solidFill>
                  <a:schemeClr val="bg1"/>
                </a:solidFill>
              </a:rPr>
              <a:t>78</a:t>
            </a:r>
            <a:r>
              <a:rPr lang="en-US" altLang="ko-KR" sz="800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ko-KR" sz="800" b="1" dirty="0" smtClean="0">
                <a:solidFill>
                  <a:schemeClr val="bg1"/>
                </a:solidFill>
              </a:rPr>
              <a:t> GRPE HDFE</a:t>
            </a:r>
            <a:endParaRPr lang="ko-KR" alt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89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35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0" y="3899563"/>
            <a:ext cx="9143999" cy="1728192"/>
          </a:xfrm>
          <a:prstGeom prst="rect">
            <a:avLst/>
          </a:prstGeom>
        </p:spPr>
        <p:txBody>
          <a:bodyPr/>
          <a:lstStyle>
            <a:lvl1pPr marL="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ko-KR" sz="1600" b="1" dirty="0" smtClean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January 7, 2019</a:t>
            </a:r>
          </a:p>
          <a:p>
            <a:pPr eaLnBrk="1" hangingPunct="1">
              <a:defRPr/>
            </a:pPr>
            <a:endParaRPr lang="en-US" altLang="ko-KR" sz="2400" b="1" dirty="0" smtClean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72609"/>
            <a:ext cx="91440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HDV CO</a:t>
            </a:r>
            <a:r>
              <a:rPr lang="en-US" altLang="ko-KR" sz="3200" b="1" baseline="-250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Regulation in REPUBLIC OF KOREA</a:t>
            </a:r>
            <a:endParaRPr lang="en-US" altLang="ko-KR" sz="3200" b="1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304" y="286592"/>
            <a:ext cx="1450695" cy="3965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656" y="4928322"/>
            <a:ext cx="2558685" cy="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endParaRPr lang="ko-KR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1234" y="1143487"/>
            <a:ext cx="5854650" cy="3326415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Vehicle type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MHDVs are divide into five classes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(heavy duty truck, medium duty truck, light duty truck, city bus, ordinary bus)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Vehicle weight: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half-loaded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Tire radius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dynamic radius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Road load coefficients (derived by coast down test):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F0, F1, F2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Engine displacement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Idle &amp; maximum engine speed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Start gear position: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</a:t>
            </a: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altLang="ko-KR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 2</a:t>
            </a:r>
            <a:r>
              <a:rPr lang="en-US" altLang="ko-KR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gear position at start condition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Auxiliary power demand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technology list,  </a:t>
            </a: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Idle stop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Y or N</a:t>
            </a: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66227" y="746774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Vehicle specification</a:t>
            </a: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166227" y="4469903"/>
            <a:ext cx="8515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Transmission specification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61234" y="4864289"/>
            <a:ext cx="5625216" cy="1584135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Gear ratio: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Up to 16</a:t>
            </a:r>
            <a:r>
              <a:rPr lang="en-US" altLang="ko-KR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gear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Final gear ratio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Gear efficiency or Torque loss map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Gear type (automatic or manual transmission)</a:t>
            </a:r>
            <a:endParaRPr lang="en-US" altLang="ko-KR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34" y="1206204"/>
            <a:ext cx="2785196" cy="14618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86" y="4864290"/>
            <a:ext cx="2966544" cy="158413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134" y="2755369"/>
            <a:ext cx="2759342" cy="1153986"/>
          </a:xfrm>
          <a:prstGeom prst="rect">
            <a:avLst/>
          </a:prstGeom>
        </p:spPr>
      </p:pic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</a:rPr>
              <a:t>Input data</a:t>
            </a:r>
            <a:endParaRPr lang="ko-KR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9177" y="1139515"/>
            <a:ext cx="5343424" cy="2712218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Fuel consumption map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used to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calculate a fuel consumption &amp; CO</a:t>
            </a:r>
            <a:r>
              <a:rPr lang="en-US" altLang="ko-KR" sz="13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emission rate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vehicle in whole driving time. </a:t>
            </a:r>
          </a:p>
          <a:p>
            <a:pPr>
              <a:lnSpc>
                <a:spcPct val="150000"/>
              </a:lnSpc>
            </a:pPr>
            <a:endParaRPr lang="en-US" altLang="ko-KR" sz="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composition of fuel consumption </a:t>
            </a:r>
            <a:r>
              <a:rPr lang="en-US" altLang="ko-K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map: </a:t>
            </a:r>
            <a:endParaRPr lang="en-US" altLang="ko-KR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- Engine </a:t>
            </a: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speed (x axis, 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RPM)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- Engine </a:t>
            </a: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BMEP (y axis, bar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- Fuel </a:t>
            </a: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consumption rate. (z axis, 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kg/h)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Interpolation method </a:t>
            </a:r>
            <a:r>
              <a:rPr lang="en-US" altLang="ko-KR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important to increase prediction accuracy</a:t>
            </a:r>
            <a:endParaRPr lang="en-US" altLang="ko-KR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03721" y="723229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Fuel consumption map</a:t>
            </a: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145777" y="4257657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Engine full load characteristic curve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19177" y="4670806"/>
            <a:ext cx="4952898" cy="144166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Engine full load characteristic </a:t>
            </a:r>
            <a:r>
              <a:rPr lang="en-US" altLang="ko-K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curve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is used to calculate a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maximum </a:t>
            </a: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engine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torque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whole driving time.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Engine full load characteristic curve </a:t>
            </a:r>
            <a:r>
              <a:rPr lang="en-US" altLang="ko-K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</a:t>
            </a:r>
            <a:r>
              <a:rPr lang="en-US" altLang="ko-K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also used to calculate a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normalized torque &amp; torque margin.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734545" y="6122729"/>
            <a:ext cx="3122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Fig. Engine full load characteristic curve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52250"/>
              </p:ext>
            </p:extLst>
          </p:nvPr>
        </p:nvGraphicFramePr>
        <p:xfrm>
          <a:off x="5464794" y="925507"/>
          <a:ext cx="3986048" cy="279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3" name="Graph" r:id="rId4" imgW="4132440" imgH="2901600" progId="Origin50.Graph">
                  <p:embed/>
                </p:oleObj>
              </mc:Choice>
              <mc:Fallback>
                <p:oleObj name="Graph" r:id="rId4" imgW="41324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4794" y="925507"/>
                        <a:ext cx="3986048" cy="2799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31161"/>
              </p:ext>
            </p:extLst>
          </p:nvPr>
        </p:nvGraphicFramePr>
        <p:xfrm>
          <a:off x="5739282" y="4100513"/>
          <a:ext cx="3436938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4" name="Graph" r:id="rId6" imgW="3657600" imgH="2194560" progId="Origin50.Graph">
                  <p:embed/>
                </p:oleObj>
              </mc:Choice>
              <mc:Fallback>
                <p:oleObj name="Graph" r:id="rId6" imgW="365760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9282" y="4100513"/>
                        <a:ext cx="3436938" cy="206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204889" y="3724775"/>
            <a:ext cx="2182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Fig. Fuel consumption map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data</a:t>
            </a:r>
            <a:endParaRPr lang="ko-KR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84713" y="4398642"/>
            <a:ext cx="3854487" cy="2002158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K-WHVC mode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composed of </a:t>
            </a:r>
            <a:r>
              <a:rPr lang="en-US" altLang="ko-KR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three phases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- 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(0-900 sec)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- 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Rural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(901-1,368 sec)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- 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Motorway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(1,369-1,800 sec)</a:t>
            </a: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Weighting factor 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differently applied at each MHDVs (</a:t>
            </a:r>
            <a:r>
              <a:rPr lang="en-US" altLang="ko-KR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divided into five classes</a:t>
            </a:r>
            <a:r>
              <a:rPr lang="en-US" altLang="ko-K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07059"/>
              </p:ext>
            </p:extLst>
          </p:nvPr>
        </p:nvGraphicFramePr>
        <p:xfrm>
          <a:off x="464088" y="4398642"/>
          <a:ext cx="4355561" cy="20025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37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8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2613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r>
                        <a:rPr lang="en-US" sz="1200" kern="100" dirty="0" smtClean="0">
                          <a:effectLst/>
                        </a:rPr>
                        <a:t>Type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Weighting factor</a:t>
                      </a:r>
                      <a:endParaRPr lang="ko-KR" sz="12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(Urban </a:t>
                      </a:r>
                      <a:r>
                        <a:rPr lang="en-US" sz="1200" kern="1200" dirty="0">
                          <a:effectLst/>
                        </a:rPr>
                        <a:t>: </a:t>
                      </a:r>
                      <a:r>
                        <a:rPr lang="en-US" sz="1200" kern="1200" dirty="0" smtClean="0">
                          <a:effectLst/>
                        </a:rPr>
                        <a:t>Rural </a:t>
                      </a:r>
                      <a:r>
                        <a:rPr lang="en-US" sz="1200" kern="1200" dirty="0">
                          <a:effectLst/>
                        </a:rPr>
                        <a:t>: </a:t>
                      </a:r>
                      <a:r>
                        <a:rPr lang="en-US" sz="1200" kern="1200" dirty="0" smtClean="0">
                          <a:effectLst/>
                        </a:rPr>
                        <a:t>Motorway</a:t>
                      </a:r>
                      <a:r>
                        <a:rPr lang="en-US" sz="1200" kern="12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City bus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9 : 1 : 0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Ordinary bus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 : 2 : 7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228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Light-duty Truck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 : 4 : 4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228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Medium</a:t>
                      </a:r>
                      <a:r>
                        <a:rPr lang="en-US" sz="1200" kern="1200" baseline="0" dirty="0" smtClean="0">
                          <a:effectLst/>
                        </a:rPr>
                        <a:t>-duty </a:t>
                      </a:r>
                      <a:r>
                        <a:rPr lang="en-US" sz="1200" kern="1200" dirty="0" smtClean="0">
                          <a:effectLst/>
                        </a:rPr>
                        <a:t>Truck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1.5 : 3.5 : 5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228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Heavy-duty Truck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 : 3 : 6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353481" y="4077442"/>
            <a:ext cx="3454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Table. Weighting factor for MHDVs of Korea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13607" y="3723893"/>
            <a:ext cx="1871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K-WHVC test cycle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204269" y="789904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ko-K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cycle &amp; weighting factor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3042" r="1142" b="4999"/>
          <a:stretch/>
        </p:blipFill>
        <p:spPr bwMode="auto">
          <a:xfrm>
            <a:off x="375189" y="1562100"/>
            <a:ext cx="8634931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8845020" y="1625600"/>
            <a:ext cx="0" cy="154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927070" y="1625600"/>
            <a:ext cx="0" cy="154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983720" y="1625600"/>
            <a:ext cx="0" cy="154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933670" y="1625600"/>
            <a:ext cx="0" cy="154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6933670" y="1681480"/>
            <a:ext cx="1911350" cy="0"/>
          </a:xfrm>
          <a:prstGeom prst="straightConnector1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983720" y="1681480"/>
            <a:ext cx="3943350" cy="0"/>
          </a:xfrm>
          <a:prstGeom prst="straightConnector1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4927070" y="1681480"/>
            <a:ext cx="2006600" cy="0"/>
          </a:xfrm>
          <a:prstGeom prst="straightConnector1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3670" y="1402080"/>
            <a:ext cx="191135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Motorway: 1,369-1,800 sec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428" y="1402080"/>
            <a:ext cx="1623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Urban: 0-900 sec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8403" y="1402080"/>
            <a:ext cx="1623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Rural: 901-1,368 sec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Simulation accuracy analysis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 descr="2P_남색띠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255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2P_회색띠_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917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 descr="2P_남색띠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03041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2P_회색띠_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68972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1" y="5747047"/>
            <a:ext cx="9144001" cy="11109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" y="0"/>
            <a:ext cx="9144001" cy="11109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accuracy analysis</a:t>
            </a:r>
            <a:endParaRPr lang="en-US" altLang="ko-KR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3"/>
          <p:cNvSpPr>
            <a:spLocks noChangeArrowheads="1"/>
          </p:cNvSpPr>
          <p:nvPr/>
        </p:nvSpPr>
        <p:spPr bwMode="auto">
          <a:xfrm>
            <a:off x="408521" y="699149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Rigid Truck test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1477" y="796426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86946"/>
              </p:ext>
            </p:extLst>
          </p:nvPr>
        </p:nvGraphicFramePr>
        <p:xfrm>
          <a:off x="793807" y="2211597"/>
          <a:ext cx="7540023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3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37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37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6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Type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GVW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(ton)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Max payload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(ton)</a:t>
                      </a:r>
                      <a:endParaRPr lang="ko-KR" altLang="en-US" sz="12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Displacement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(L)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Model year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Rigid truck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7.2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3.5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3.9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2017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Rigid truck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10.4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4.5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6.3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2017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" name="그림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39" y="1272228"/>
            <a:ext cx="1667163" cy="80483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5"/>
          <a:srcRect l="5695"/>
          <a:stretch/>
        </p:blipFill>
        <p:spPr>
          <a:xfrm>
            <a:off x="5050971" y="1138921"/>
            <a:ext cx="1802675" cy="913951"/>
          </a:xfrm>
          <a:prstGeom prst="rect">
            <a:avLst/>
          </a:prstGeom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30710"/>
              </p:ext>
            </p:extLst>
          </p:nvPr>
        </p:nvGraphicFramePr>
        <p:xfrm>
          <a:off x="0" y="3226766"/>
          <a:ext cx="9402000" cy="33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Graph" r:id="rId6" imgW="5120640" imgH="1828800" progId="Origin50.Graph">
                  <p:embed/>
                </p:oleObj>
              </mc:Choice>
              <mc:Fallback>
                <p:oleObj name="Graph" r:id="rId6" imgW="5120640" imgH="1828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3226766"/>
                        <a:ext cx="9402000" cy="33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9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accuracy analysis</a:t>
            </a:r>
            <a:endParaRPr lang="en-US" altLang="ko-KR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3"/>
          <p:cNvSpPr>
            <a:spLocks noChangeArrowheads="1"/>
          </p:cNvSpPr>
          <p:nvPr/>
        </p:nvSpPr>
        <p:spPr bwMode="auto">
          <a:xfrm>
            <a:off x="408521" y="699149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City bus test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1477" y="796426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46" name="_x308402704" descr="EMB000069e40e7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" y="1455899"/>
            <a:ext cx="3014055" cy="18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71427"/>
              </p:ext>
            </p:extLst>
          </p:nvPr>
        </p:nvGraphicFramePr>
        <p:xfrm>
          <a:off x="3434622" y="1957796"/>
          <a:ext cx="5334910" cy="79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130">
                  <a:extLst>
                    <a:ext uri="{9D8B030D-6E8A-4147-A177-3AD203B41FA5}">
                      <a16:colId xmlns="" xmlns:a16="http://schemas.microsoft.com/office/drawing/2014/main" val="1657342426"/>
                    </a:ext>
                  </a:extLst>
                </a:gridCol>
                <a:gridCol w="762130">
                  <a:extLst>
                    <a:ext uri="{9D8B030D-6E8A-4147-A177-3AD203B41FA5}">
                      <a16:colId xmlns="" xmlns:a16="http://schemas.microsoft.com/office/drawing/2014/main" val="2385365706"/>
                    </a:ext>
                  </a:extLst>
                </a:gridCol>
                <a:gridCol w="884570">
                  <a:extLst>
                    <a:ext uri="{9D8B030D-6E8A-4147-A177-3AD203B41FA5}">
                      <a16:colId xmlns="" xmlns:a16="http://schemas.microsoft.com/office/drawing/2014/main" val="2811015694"/>
                    </a:ext>
                  </a:extLst>
                </a:gridCol>
                <a:gridCol w="679268">
                  <a:extLst>
                    <a:ext uri="{9D8B030D-6E8A-4147-A177-3AD203B41FA5}">
                      <a16:colId xmlns="" xmlns:a16="http://schemas.microsoft.com/office/drawing/2014/main" val="763936614"/>
                    </a:ext>
                  </a:extLst>
                </a:gridCol>
                <a:gridCol w="722552">
                  <a:extLst>
                    <a:ext uri="{9D8B030D-6E8A-4147-A177-3AD203B41FA5}">
                      <a16:colId xmlns="" xmlns:a16="http://schemas.microsoft.com/office/drawing/2014/main" val="2116689245"/>
                    </a:ext>
                  </a:extLst>
                </a:gridCol>
                <a:gridCol w="871117">
                  <a:extLst>
                    <a:ext uri="{9D8B030D-6E8A-4147-A177-3AD203B41FA5}">
                      <a16:colId xmlns="" xmlns:a16="http://schemas.microsoft.com/office/drawing/2014/main" val="764836106"/>
                    </a:ext>
                  </a:extLst>
                </a:gridCol>
                <a:gridCol w="653143">
                  <a:extLst>
                    <a:ext uri="{9D8B030D-6E8A-4147-A177-3AD203B41FA5}">
                      <a16:colId xmlns="" xmlns:a16="http://schemas.microsoft.com/office/drawing/2014/main" val="1851199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</a:rPr>
                        <a:t>Engine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Peak power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</a:rPr>
                        <a:t>Displacement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Weight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Passenger capacity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</a:rPr>
                        <a:t>Transmission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Model year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383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</a:rPr>
                        <a:t>CNG</a:t>
                      </a:r>
                    </a:p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</a:rPr>
                        <a:t>C6AF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290 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11.6 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13.09 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 smtClean="0">
                          <a:effectLst/>
                        </a:rPr>
                        <a:t>54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</a:rPr>
                        <a:t>Manual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2017</a:t>
                      </a:r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12192907"/>
                  </a:ext>
                </a:extLst>
              </a:tr>
            </a:tbl>
          </a:graphicData>
        </a:graphic>
      </p:graphicFrame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53541"/>
              </p:ext>
            </p:extLst>
          </p:nvPr>
        </p:nvGraphicFramePr>
        <p:xfrm>
          <a:off x="-138297" y="3348038"/>
          <a:ext cx="9829113" cy="350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Graph" r:id="rId5" imgW="5120640" imgH="1828800" progId="Origin50.Graph">
                  <p:embed/>
                </p:oleObj>
              </mc:Choice>
              <mc:Fallback>
                <p:oleObj name="Graph" r:id="rId5" imgW="5120640" imgH="1828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8297" y="3348038"/>
                        <a:ext cx="9829113" cy="350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8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accuracy analysis</a:t>
            </a:r>
            <a:endParaRPr lang="en-US" altLang="ko-KR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4" name="Rectangle 63"/>
          <p:cNvSpPr>
            <a:spLocks noChangeArrowheads="1"/>
          </p:cNvSpPr>
          <p:nvPr/>
        </p:nvSpPr>
        <p:spPr bwMode="auto">
          <a:xfrm>
            <a:off x="408521" y="699149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HDV simulation 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1477" y="796426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350894" y="2409925"/>
          <a:ext cx="84074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Graph" r:id="rId5" imgW="7315200" imgH="3657600" progId="Origin50.Graph">
                  <p:embed/>
                </p:oleObj>
              </mc:Choice>
              <mc:Fallback>
                <p:oleObj name="Graph" r:id="rId5" imgW="7315200" imgH="3657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94" y="2409925"/>
                        <a:ext cx="84074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61477" y="1200049"/>
            <a:ext cx="8703011" cy="1209876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타원 11"/>
          <p:cNvSpPr/>
          <p:nvPr>
            <p:custDataLst>
              <p:custData r:id="rId2"/>
            </p:custDataLst>
          </p:nvPr>
        </p:nvSpPr>
        <p:spPr>
          <a:xfrm>
            <a:off x="405477" y="1351390"/>
            <a:ext cx="108012" cy="108012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565162" y="1192518"/>
            <a:ext cx="840984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423 HDVs simulation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Diesel HDV 370 cases, CNG HDV 53 cases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Half payload test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K-WHVC simulation (weighting factors of Driving cycle are not applied)</a:t>
            </a:r>
          </a:p>
        </p:txBody>
      </p:sp>
    </p:spTree>
    <p:extLst>
      <p:ext uri="{BB962C8B-B14F-4D97-AF65-F5344CB8AC3E}">
        <p14:creationId xmlns:p14="http://schemas.microsoft.com/office/powerpoint/2010/main" val="646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맑은 고딕" pitchFamily="50" charset="-127"/>
              </a:rPr>
              <a:t>5. Future work</a:t>
            </a:r>
            <a:endParaRPr lang="ko-KR" altLang="en-US" b="1" dirty="0">
              <a:latin typeface="맑은 고딕" pitchFamily="50" charset="-127"/>
            </a:endParaRPr>
          </a:p>
        </p:txBody>
      </p:sp>
      <p:pic>
        <p:nvPicPr>
          <p:cNvPr id="3" name="그림 2" descr="2P_남색띠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255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2P_회색띠_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917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 descr="2P_남색띠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03041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2P_회색띠_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68972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1" y="5747047"/>
            <a:ext cx="9144001" cy="11109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" y="0"/>
            <a:ext cx="9144001" cy="11109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</a:rPr>
              <a:t>Future work</a:t>
            </a:r>
            <a:endParaRPr lang="en-US" altLang="ko-KR" sz="2800" b="1" kern="0" dirty="0">
              <a:solidFill>
                <a:schemeClr val="bg1"/>
              </a:solidFill>
            </a:endParaRPr>
          </a:p>
        </p:txBody>
      </p:sp>
      <p:sp>
        <p:nvSpPr>
          <p:cNvPr id="1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408521" y="699149"/>
            <a:ext cx="7105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work: HDV CO</a:t>
            </a:r>
            <a:r>
              <a:rPr lang="en-US" altLang="ko-KR" sz="1600" b="1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Regulation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61477" y="796426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5800" y="1308156"/>
            <a:ext cx="7760970" cy="475488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HDV CO</a:t>
            </a:r>
            <a:r>
              <a:rPr lang="en-US" altLang="ko-KR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monitoring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data submission (OEMs)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Accurate calculation of CO</a:t>
            </a:r>
            <a:r>
              <a:rPr lang="en-US" altLang="ko-KR" sz="16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from HDVs</a:t>
            </a:r>
          </a:p>
          <a:p>
            <a:pPr lvl="1">
              <a:lnSpc>
                <a:spcPct val="150000"/>
              </a:lnSpc>
            </a:pP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process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hearing about CO</a:t>
            </a:r>
            <a:r>
              <a:rPr lang="en-US" altLang="ko-KR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regulation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Determination </a:t>
            </a:r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ko-KR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altLang="ko-K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  <a:p>
            <a:pPr lvl="2">
              <a:lnSpc>
                <a:spcPct val="150000"/>
              </a:lnSpc>
            </a:pPr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Start of CO</a:t>
            </a:r>
            <a:r>
              <a:rPr lang="en-US" altLang="ko-KR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regulation from HDVs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685800" y="1308156"/>
            <a:ext cx="7760970" cy="475488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196" y="3128795"/>
            <a:ext cx="649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accent5"/>
                </a:solidFill>
              </a:rPr>
              <a:t>Thanks for your attention</a:t>
            </a:r>
            <a:endParaRPr lang="ko-KR" altLang="en-US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1"/>
          <p:cNvSpPr>
            <a:spLocks noGrp="1"/>
          </p:cNvSpPr>
          <p:nvPr>
            <p:ph idx="1"/>
          </p:nvPr>
        </p:nvSpPr>
        <p:spPr bwMode="auto">
          <a:xfrm>
            <a:off x="1089048" y="1590806"/>
            <a:ext cx="7901128" cy="4690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Timeline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Model structure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Input &amp; generic data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accuracy analysis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Future work</a:t>
            </a:r>
            <a:endParaRPr lang="en-US" altLang="ko-K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" y="2995515"/>
            <a:ext cx="9144000" cy="582446"/>
          </a:xfrm>
        </p:spPr>
        <p:txBody>
          <a:bodyPr/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imeline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>
            <a:spLocks noGrp="1"/>
          </p:cNvSpPr>
          <p:nvPr>
            <p:ph type="title" idx="4294967295"/>
          </p:nvPr>
        </p:nvSpPr>
        <p:spPr>
          <a:xfrm>
            <a:off x="0" y="106184"/>
            <a:ext cx="6162675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ko-KR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408521" y="746774"/>
            <a:ext cx="7105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Timeline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61477" y="844051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37749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4</a:t>
            </a:fld>
            <a:endParaRPr lang="ko-KR" altLang="en-US" dirty="0"/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5728"/>
              </p:ext>
            </p:extLst>
          </p:nvPr>
        </p:nvGraphicFramePr>
        <p:xfrm>
          <a:off x="700575" y="1426782"/>
          <a:ext cx="7597370" cy="2194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61145006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337443205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22084163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265933183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356906365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24062147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19974945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160560119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208664782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8863512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1834963183"/>
                    </a:ext>
                  </a:extLst>
                </a:gridCol>
              </a:tblGrid>
              <a:tr h="5767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4845089"/>
                  </a:ext>
                </a:extLst>
              </a:tr>
              <a:tr h="5767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90144310"/>
                  </a:ext>
                </a:extLst>
              </a:tr>
              <a:tr h="5767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78575650"/>
                  </a:ext>
                </a:extLst>
              </a:tr>
              <a:tr h="4644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2016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2017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2018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2019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2020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2021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2022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2023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2024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2025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51315320"/>
                  </a:ext>
                </a:extLst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730235" y="1582422"/>
            <a:ext cx="7597139" cy="1397953"/>
            <a:chOff x="799903" y="1847809"/>
            <a:chExt cx="7597139" cy="1397953"/>
          </a:xfrm>
        </p:grpSpPr>
        <p:sp>
          <p:nvSpPr>
            <p:cNvPr id="36" name="오각형 35"/>
            <p:cNvSpPr/>
            <p:nvPr/>
          </p:nvSpPr>
          <p:spPr>
            <a:xfrm>
              <a:off x="3208156" y="2397828"/>
              <a:ext cx="1466375" cy="324196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71221" y="2436816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endParaRPr lang="ko-KR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오각형 37"/>
            <p:cNvSpPr/>
            <p:nvPr/>
          </p:nvSpPr>
          <p:spPr>
            <a:xfrm>
              <a:off x="4706191" y="2921566"/>
              <a:ext cx="3690851" cy="324196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오각형 38"/>
            <p:cNvSpPr/>
            <p:nvPr/>
          </p:nvSpPr>
          <p:spPr>
            <a:xfrm>
              <a:off x="3946700" y="2921566"/>
              <a:ext cx="713605" cy="324196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8890" y="2938499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Legislation</a:t>
              </a:r>
              <a:endParaRPr lang="ko-KR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74531" y="2960554"/>
              <a:ext cx="14750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 of Regulation</a:t>
              </a:r>
              <a:endParaRPr lang="ko-KR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오각형 41"/>
            <p:cNvSpPr/>
            <p:nvPr/>
          </p:nvSpPr>
          <p:spPr>
            <a:xfrm>
              <a:off x="799903" y="1847809"/>
              <a:ext cx="3146797" cy="324196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9944" y="1886797"/>
              <a:ext cx="2303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Simulation model development</a:t>
              </a:r>
              <a:endParaRPr lang="ko-KR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261477" y="3969831"/>
            <a:ext cx="8703011" cy="2367917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577104" y="3826866"/>
            <a:ext cx="82226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(2019 ~)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model distribution to manufacturer (1</a:t>
            </a:r>
            <a:r>
              <a:rPr lang="en-US" altLang="ko-KR" sz="1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 in 2016, 2</a:t>
            </a:r>
            <a:r>
              <a:rPr lang="en-US" altLang="ko-KR" sz="1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 in 2017), Input data submission</a:t>
            </a:r>
          </a:p>
        </p:txBody>
      </p:sp>
      <p:sp>
        <p:nvSpPr>
          <p:cNvPr id="48" name="타원 47"/>
          <p:cNvSpPr/>
          <p:nvPr>
            <p:custDataLst>
              <p:custData r:id="rId1"/>
            </p:custDataLst>
          </p:nvPr>
        </p:nvSpPr>
        <p:spPr>
          <a:xfrm flipV="1">
            <a:off x="482381" y="4119281"/>
            <a:ext cx="108012" cy="116918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0" name="타원 49"/>
          <p:cNvSpPr/>
          <p:nvPr>
            <p:custDataLst>
              <p:custData r:id="rId2"/>
            </p:custDataLst>
          </p:nvPr>
        </p:nvSpPr>
        <p:spPr>
          <a:xfrm>
            <a:off x="482381" y="5247223"/>
            <a:ext cx="108012" cy="108012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554643" y="5822463"/>
            <a:ext cx="8409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of Regulation (2021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~)  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타원 51"/>
          <p:cNvSpPr/>
          <p:nvPr>
            <p:custDataLst>
              <p:custData r:id="rId3"/>
            </p:custDataLst>
          </p:nvPr>
        </p:nvSpPr>
        <p:spPr>
          <a:xfrm>
            <a:off x="446631" y="6057225"/>
            <a:ext cx="108012" cy="108012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3" name="Rectangle 63"/>
          <p:cNvSpPr>
            <a:spLocks noChangeArrowheads="1"/>
          </p:cNvSpPr>
          <p:nvPr/>
        </p:nvSpPr>
        <p:spPr bwMode="auto">
          <a:xfrm>
            <a:off x="590393" y="4995445"/>
            <a:ext cx="84098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Legislation (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Set CO</a:t>
            </a:r>
            <a:r>
              <a:rPr lang="en-US" altLang="ko-KR" sz="1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reduction target, super credit, eco innovation 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technology, draft regulation</a:t>
            </a:r>
            <a:endParaRPr lang="en-US" altLang="ko-K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순서도: 판단 53"/>
          <p:cNvSpPr/>
          <p:nvPr/>
        </p:nvSpPr>
        <p:spPr>
          <a:xfrm>
            <a:off x="1153273" y="1407694"/>
            <a:ext cx="157942" cy="174568"/>
          </a:xfrm>
          <a:prstGeom prst="flowChartDecision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순서도: 판단 54"/>
          <p:cNvSpPr/>
          <p:nvPr/>
        </p:nvSpPr>
        <p:spPr>
          <a:xfrm>
            <a:off x="1892194" y="1398310"/>
            <a:ext cx="157942" cy="174568"/>
          </a:xfrm>
          <a:prstGeom prst="flowChartDecision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8396" y="112958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67319" y="112958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760" y="287722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" y="2995515"/>
            <a:ext cx="9144000" cy="582446"/>
          </a:xfrm>
        </p:spPr>
        <p:txBody>
          <a:bodyPr/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odel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>
            <a:spLocks noGrp="1"/>
          </p:cNvSpPr>
          <p:nvPr>
            <p:ph type="title" idx="4294967295"/>
          </p:nvPr>
        </p:nvSpPr>
        <p:spPr>
          <a:xfrm>
            <a:off x="0" y="106184"/>
            <a:ext cx="6162675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structure</a:t>
            </a:r>
            <a:endParaRPr lang="ko-KR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408521" y="746774"/>
            <a:ext cx="7105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model: HES</a:t>
            </a:r>
            <a:r>
              <a:rPr lang="en-US" altLang="ko-K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, Heavy-duty vehicle Emission Simulator</a:t>
            </a:r>
          </a:p>
        </p:txBody>
      </p:sp>
      <p:sp>
        <p:nvSpPr>
          <p:cNvPr id="23" name="Rectangle 63"/>
          <p:cNvSpPr>
            <a:spLocks noChangeArrowheads="1"/>
          </p:cNvSpPr>
          <p:nvPr/>
        </p:nvSpPr>
        <p:spPr bwMode="auto">
          <a:xfrm>
            <a:off x="565622" y="5969692"/>
            <a:ext cx="5082312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Backward type calculation program (wheel to engine)</a:t>
            </a:r>
          </a:p>
        </p:txBody>
      </p:sp>
      <p:sp>
        <p:nvSpPr>
          <p:cNvPr id="19" name="타원 18"/>
          <p:cNvSpPr/>
          <p:nvPr>
            <p:custDataLst>
              <p:custData r:id="rId1"/>
            </p:custDataLst>
          </p:nvPr>
        </p:nvSpPr>
        <p:spPr>
          <a:xfrm>
            <a:off x="439156" y="6121927"/>
            <a:ext cx="107095" cy="108012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61477" y="844051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61477" y="3315767"/>
            <a:ext cx="8703011" cy="309600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489958" y="3286966"/>
            <a:ext cx="865404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 dynamic based simulation model for MHDVs (Medium and Heavy </a:t>
            </a:r>
            <a:r>
              <a:rPr lang="en-US" altLang="ko-KR" sz="13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uty Vehicles) in Korea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MHDVs simulation model (Korea): Composed of five components as follow: </a:t>
            </a:r>
          </a:p>
          <a:p>
            <a:pPr marL="504000" lvl="1" indent="-2286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Pre-processor module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reading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(vehicle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specifications and velocity profile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04000" lvl="1" indent="-2286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Chassis module: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calculating total resistance force acting on vehicle</a:t>
            </a:r>
          </a:p>
          <a:p>
            <a:pPr marL="504000" lvl="1" indent="-2286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module: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predicting gear position at each time step based on engine operating condition</a:t>
            </a:r>
          </a:p>
          <a:p>
            <a:pPr marL="504000" lvl="1" indent="-2286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module: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determining engine torque &amp; speed at each time step</a:t>
            </a:r>
          </a:p>
          <a:p>
            <a:pPr marL="504000" lvl="1" indent="-2286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ko-KR" sz="1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module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predicting CO</a:t>
            </a:r>
            <a:r>
              <a:rPr lang="en-US" altLang="ko-KR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based on fuel map &amp; CO</a:t>
            </a:r>
            <a:r>
              <a:rPr lang="en-US" altLang="ko-KR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factor of fuel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타원 45"/>
          <p:cNvSpPr/>
          <p:nvPr>
            <p:custDataLst>
              <p:custData r:id="rId2"/>
            </p:custDataLst>
          </p:nvPr>
        </p:nvSpPr>
        <p:spPr>
          <a:xfrm>
            <a:off x="382863" y="3519534"/>
            <a:ext cx="107095" cy="108012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37749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27" name="왼쪽 화살표 26"/>
          <p:cNvSpPr/>
          <p:nvPr/>
        </p:nvSpPr>
        <p:spPr>
          <a:xfrm rot="10800000">
            <a:off x="1558204" y="2264944"/>
            <a:ext cx="494113" cy="31556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091845" y="1764209"/>
            <a:ext cx="1432683" cy="114507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Chassis</a:t>
            </a:r>
          </a:p>
          <a:p>
            <a:pPr algn="ctr"/>
            <a:endParaRPr lang="en-US" altLang="ko-KR" sz="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(prediction of </a:t>
            </a:r>
          </a:p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total resistance F)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097697" y="1764209"/>
            <a:ext cx="1231010" cy="114507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endParaRPr lang="en-US" altLang="ko-KR" sz="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(gear shifting)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901876" y="1764209"/>
            <a:ext cx="1231010" cy="114507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</a:p>
          <a:p>
            <a:pPr algn="ctr"/>
            <a:endParaRPr lang="en-US" altLang="ko-KR" sz="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(engine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speed,  engine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torque)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왼쪽 화살표 20"/>
          <p:cNvSpPr/>
          <p:nvPr/>
        </p:nvSpPr>
        <p:spPr>
          <a:xfrm rot="10800000">
            <a:off x="3564056" y="2264944"/>
            <a:ext cx="494113" cy="31556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왼쪽 화살표 21"/>
          <p:cNvSpPr/>
          <p:nvPr/>
        </p:nvSpPr>
        <p:spPr>
          <a:xfrm rot="10800000">
            <a:off x="5368235" y="2264944"/>
            <a:ext cx="494113" cy="31556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706051" y="1769232"/>
            <a:ext cx="1258437" cy="113633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ko-K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₂ emission</a:t>
            </a:r>
          </a:p>
          <a:p>
            <a:pPr algn="ctr"/>
            <a:endParaRPr lang="en-US" altLang="ko-KR" sz="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(FC map)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왼쪽 화살표 30"/>
          <p:cNvSpPr/>
          <p:nvPr/>
        </p:nvSpPr>
        <p:spPr>
          <a:xfrm rot="10800000">
            <a:off x="7172414" y="2264945"/>
            <a:ext cx="494113" cy="31556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61478" y="1076325"/>
            <a:ext cx="8681056" cy="55592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flow</a:t>
            </a:r>
            <a:endParaRPr lang="ko-KR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43063" y="2960934"/>
            <a:ext cx="2117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Basic model structure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61477" y="1768633"/>
            <a:ext cx="1257199" cy="113738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Pre-processor</a:t>
            </a:r>
            <a:endParaRPr lang="en-US" altLang="ko-K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 Test cycle</a:t>
            </a:r>
          </a:p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(K-WHVC mode)</a:t>
            </a:r>
          </a:p>
          <a:p>
            <a:endParaRPr lang="en-US" altLang="ko-K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 Vehicle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spec.</a:t>
            </a: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(input data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오른쪽 화살표 33"/>
          <p:cNvSpPr/>
          <p:nvPr/>
        </p:nvSpPr>
        <p:spPr>
          <a:xfrm rot="5400000">
            <a:off x="-226960" y="4890145"/>
            <a:ext cx="1584000" cy="31432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408521" y="746774"/>
            <a:ext cx="7105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Test cycle (target </a:t>
            </a:r>
            <a:r>
              <a:rPr lang="en-US" altLang="ko-K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velocity)</a:t>
            </a:r>
          </a:p>
        </p:txBody>
      </p:sp>
      <p:sp>
        <p:nvSpPr>
          <p:cNvPr id="26" name="타원 25"/>
          <p:cNvSpPr/>
          <p:nvPr/>
        </p:nvSpPr>
        <p:spPr>
          <a:xfrm>
            <a:off x="261477" y="844051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94873" y="4214256"/>
            <a:ext cx="8769616" cy="1946701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877557" y="3746582"/>
            <a:ext cx="5451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Comparison of original WHVC and K-WHVC mode (velocity profile)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554643" y="4276725"/>
            <a:ext cx="840984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 of WHVC driving mode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WHVC mode represents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real driving pattern of MHDVs 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 Korea reasonably.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HDVs (GVW&gt;30 ton) are not able to follow </a:t>
            </a: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WHVC 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 specific acceleration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regions. </a:t>
            </a:r>
            <a:endParaRPr lang="en-US" altLang="ko-K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K-WHVC</a:t>
            </a:r>
            <a:r>
              <a:rPr lang="en-US" altLang="ko-KR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driving cycle 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had been developed to </a:t>
            </a:r>
            <a:r>
              <a:rPr lang="en-US" altLang="ko-KR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a correlation between simulation and test results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타원 20"/>
          <p:cNvSpPr/>
          <p:nvPr>
            <p:custDataLst>
              <p:custData r:id="rId1"/>
            </p:custDataLst>
          </p:nvPr>
        </p:nvSpPr>
        <p:spPr>
          <a:xfrm>
            <a:off x="446631" y="4503583"/>
            <a:ext cx="108012" cy="121944"/>
          </a:xfrm>
          <a:prstGeom prst="ellipse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제목 2"/>
          <p:cNvSpPr txBox="1">
            <a:spLocks/>
          </p:cNvSpPr>
          <p:nvPr/>
        </p:nvSpPr>
        <p:spPr>
          <a:xfrm>
            <a:off x="0" y="106184"/>
            <a:ext cx="616267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Bef>
                <a:spcPts val="0"/>
              </a:spcBef>
              <a:defRPr/>
            </a:pPr>
            <a:r>
              <a:rPr lang="en-US" altLang="ko-KR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structure</a:t>
            </a:r>
            <a:endParaRPr lang="ko-KR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l="11931" r="12040"/>
          <a:stretch/>
        </p:blipFill>
        <p:spPr>
          <a:xfrm>
            <a:off x="631978" y="1065955"/>
            <a:ext cx="7942957" cy="2620295"/>
          </a:xfrm>
          <a:prstGeom prst="rect">
            <a:avLst/>
          </a:prstGeom>
        </p:spPr>
      </p:pic>
      <p:sp>
        <p:nvSpPr>
          <p:cNvPr id="16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37749"/>
            <a:ext cx="2133600" cy="412220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406356" y="5729900"/>
            <a:ext cx="170768" cy="123760"/>
          </a:xfrm>
          <a:prstGeom prst="rightArrow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Input &amp; generic data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37517" y="64531"/>
            <a:ext cx="71341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  <a:defRPr/>
            </a:pPr>
            <a:r>
              <a:rPr lang="en-US" altLang="ko-KR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endParaRPr lang="ko-KR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408521" y="711786"/>
            <a:ext cx="8735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B606B6C-9016-411C-A0D6-3C0C9F51106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2" y="1149743"/>
            <a:ext cx="3898168" cy="54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763490" y="1740657"/>
            <a:ext cx="1116000" cy="720000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659527" y="1721580"/>
            <a:ext cx="1116000" cy="720000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59527" y="3565381"/>
            <a:ext cx="1116000" cy="72000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659527" y="2523831"/>
            <a:ext cx="1116000" cy="98548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64"/>
          <p:cNvSpPr/>
          <p:nvPr/>
        </p:nvSpPr>
        <p:spPr>
          <a:xfrm>
            <a:off x="2435119" y="249995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lang="fr-F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Oval 64"/>
          <p:cNvSpPr/>
          <p:nvPr/>
        </p:nvSpPr>
        <p:spPr>
          <a:xfrm>
            <a:off x="542594" y="1740657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endParaRPr lang="fr-F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Oval 64"/>
          <p:cNvSpPr/>
          <p:nvPr/>
        </p:nvSpPr>
        <p:spPr>
          <a:xfrm>
            <a:off x="2435119" y="174065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fr-F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Oval 64"/>
          <p:cNvSpPr/>
          <p:nvPr/>
        </p:nvSpPr>
        <p:spPr>
          <a:xfrm>
            <a:off x="2435119" y="3551871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endParaRPr lang="fr-F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319947" y="4285381"/>
            <a:ext cx="2340000" cy="2361778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373947" y="4339359"/>
            <a:ext cx="2232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Engine</a:t>
            </a:r>
            <a:endParaRPr lang="ko-KR" altLang="en-US" sz="14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Fuel consumption map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Full load curve</a:t>
            </a:r>
          </a:p>
        </p:txBody>
      </p:sp>
      <p:sp>
        <p:nvSpPr>
          <p:cNvPr id="32" name="Oval 64"/>
          <p:cNvSpPr/>
          <p:nvPr/>
        </p:nvSpPr>
        <p:spPr>
          <a:xfrm>
            <a:off x="4428354" y="447175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8347" y="4285381"/>
            <a:ext cx="2340000" cy="10332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812347" y="4339358"/>
            <a:ext cx="2232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Transmission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Gear ratio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Gear efficiency</a:t>
            </a:r>
          </a:p>
        </p:txBody>
      </p:sp>
      <p:sp>
        <p:nvSpPr>
          <p:cNvPr id="35" name="Oval 64"/>
          <p:cNvSpPr/>
          <p:nvPr/>
        </p:nvSpPr>
        <p:spPr>
          <a:xfrm>
            <a:off x="6866754" y="4471758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319947" y="1149743"/>
            <a:ext cx="2340000" cy="3060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373947" y="1203721"/>
            <a:ext cx="2232000" cy="27007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Vehicle specification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Weight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Tire radius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 coefficient</a:t>
            </a:r>
            <a:r>
              <a:rPr lang="ko-KR" altLang="en-US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(f0 / f1 / </a:t>
            </a:r>
            <a:r>
              <a:rPr lang="en-US" altLang="ko-KR" sz="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f2)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idling &amp; max engine rpm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Idling fuel consumption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 displacement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 gear position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Max gear position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Auxilially</a:t>
            </a: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power demand</a:t>
            </a:r>
          </a:p>
        </p:txBody>
      </p:sp>
      <p:sp>
        <p:nvSpPr>
          <p:cNvPr id="38" name="Oval 64"/>
          <p:cNvSpPr/>
          <p:nvPr/>
        </p:nvSpPr>
        <p:spPr>
          <a:xfrm>
            <a:off x="4428354" y="1336120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758347" y="1149743"/>
            <a:ext cx="2340000" cy="3060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812347" y="1203720"/>
            <a:ext cx="2232000" cy="11772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Driving cycle</a:t>
            </a:r>
            <a:endParaRPr lang="en-US" altLang="ko-KR" sz="11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JE05 mode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WHVC mode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1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K-WHVC mode (default cycle)</a:t>
            </a:r>
          </a:p>
        </p:txBody>
      </p:sp>
      <p:sp>
        <p:nvSpPr>
          <p:cNvPr id="41" name="Oval 64"/>
          <p:cNvSpPr/>
          <p:nvPr/>
        </p:nvSpPr>
        <p:spPr>
          <a:xfrm>
            <a:off x="6866754" y="1336120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50000" r="12061"/>
          <a:stretch/>
        </p:blipFill>
        <p:spPr bwMode="auto">
          <a:xfrm>
            <a:off x="6850447" y="3343282"/>
            <a:ext cx="2160000" cy="76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12061" b="50000"/>
          <a:stretch/>
        </p:blipFill>
        <p:spPr bwMode="auto">
          <a:xfrm>
            <a:off x="6850447" y="2478299"/>
            <a:ext cx="2160000" cy="76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04378" y="3220171"/>
            <a:ext cx="1171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WHVC mode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4378" y="2359030"/>
            <a:ext cx="1171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JE05 mode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4" r="3728" b="4599"/>
          <a:stretch/>
        </p:blipFill>
        <p:spPr bwMode="auto">
          <a:xfrm>
            <a:off x="4473255" y="5262688"/>
            <a:ext cx="2132692" cy="133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타원 46"/>
          <p:cNvSpPr/>
          <p:nvPr/>
        </p:nvSpPr>
        <p:spPr>
          <a:xfrm>
            <a:off x="261477" y="796426"/>
            <a:ext cx="144000" cy="144000"/>
          </a:xfrm>
          <a:prstGeom prst="ellipse">
            <a:avLst/>
          </a:prstGeom>
          <a:noFill/>
          <a:ln w="63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스토리보드 레이아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eaLnBrk="1" hangingPunct="1">
          <a:defRPr sz="1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0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1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2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3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4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5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6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7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8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19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0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1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2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3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4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5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6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7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8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29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0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1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2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3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4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35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4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5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6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7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8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9.xml><?xml version="1.0" encoding="utf-8"?>
<Control xmlns="http://schemas.microsoft.com/VisualStudio/2011/storyboarding/control">
  <Id Name="ececff6c-2e3c-4e41-9f1e-09594669223c" Revision="1" Stencil="System.MyShapes" StencilVersion="1.0"/>
</Control>
</file>

<file path=customXml/itemProps1.xml><?xml version="1.0" encoding="utf-8"?>
<ds:datastoreItem xmlns:ds="http://schemas.openxmlformats.org/officeDocument/2006/customXml" ds:itemID="{6600EF3C-A386-45A5-9D50-704F4F914B95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A6A91ED-0188-46DB-9BD4-222E74C613B9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1333E226-58FB-4F14-85B6-6840F1CD76F2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76022796-C832-408E-9459-D3E381CD6C6D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BF45668F-6B01-42DB-AA6A-51B2779C653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9CECE09-A755-4818-9B0A-CCAA2AD3ECBD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6BAF0597-19B1-43DD-AD99-7318CB53D25C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12C08EB7-3CD7-4448-AF6B-7ED926397149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B93B2B5C-5FBE-419B-97E5-95DEBAE0E781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CB45032B-D35A-4BE3-A1DA-9F8EBE0759C2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511C39C3-4AD4-4088-8B23-9E4FB110D54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E174B7F-3EFD-4470-8573-E6982E42693E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0EFE006D-5312-4466-8A3F-D59812F6460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E90EEC08-D96F-4329-B24E-5699A69E4B43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2D3A9A5E-0173-4DCA-A081-61CA281E6D45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76BAC75B-493C-4FB1-B7A4-002728B228EC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B249F711-0A68-450D-BB8E-8A7287EC69C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2F07A772-20C2-4548-9E64-F3EA4923FA1B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39447532-A770-4F8D-AAA5-021A7595614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FF5996F4-CDC5-4FF2-B46D-388A8B6917B2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95BD30D6-4EFF-47D8-ABE1-7BC2ED86809A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2630246F-70CF-4878-BBB9-8A31634C2C52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2182A714-26AE-461D-B285-F70988760715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651BE2CA-330D-457A-B124-A31778898C1C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DDEE767A-8F56-481E-94B4-9B3C273B337C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E24AD07B-1E30-4741-9797-A1B1933BB951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4C2ED0B1-F8A8-4C90-AC2B-C88E75FEA993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00047F2E-384E-4866-80BA-E6CCB644E0B1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07F87215-E7BB-4E7A-9119-962D23D6C96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54AE585-D22D-4FC1-B5E0-9D40C9A881F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5E4AF727-1736-4AE5-AAB7-3DC7E8CCFA63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CA61C37-6825-4C3F-9958-C56863EC3476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2847EE7B-B946-4E22-A2D1-B8A0818B41B6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F787828-B31C-48F0-982D-10B3696D6DDB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F0451E8D-E0D8-4F3E-983E-3BD8F4E4FEF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39976</TotalTime>
  <Words>1183</Words>
  <Application>Microsoft Office PowerPoint</Application>
  <PresentationFormat>화면 슬라이드 쇼(4:3)</PresentationFormat>
  <Paragraphs>266</Paragraphs>
  <Slides>19</Slides>
  <Notes>15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HY헤드라인M</vt:lpstr>
      <vt:lpstr>맑은 고딕</vt:lpstr>
      <vt:lpstr>Arial</vt:lpstr>
      <vt:lpstr>Times New Roman</vt:lpstr>
      <vt:lpstr>Wingdings</vt:lpstr>
      <vt:lpstr>스토리보드 레이아웃</vt:lpstr>
      <vt:lpstr>디자인 사용자 지정</vt:lpstr>
      <vt:lpstr>1_디자인 사용자 지정</vt:lpstr>
      <vt:lpstr>2_디자인 사용자 지정</vt:lpstr>
      <vt:lpstr>3_디자인 사용자 지정</vt:lpstr>
      <vt:lpstr>Graph</vt:lpstr>
      <vt:lpstr>PowerPoint 프레젠테이션</vt:lpstr>
      <vt:lpstr>PowerPoint 프레젠테이션</vt:lpstr>
      <vt:lpstr>PowerPoint 프레젠테이션</vt:lpstr>
      <vt:lpstr>Timeline</vt:lpstr>
      <vt:lpstr>PowerPoint 프레젠테이션</vt:lpstr>
      <vt:lpstr>Model structure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임윤성</cp:lastModifiedBy>
  <cp:revision>803</cp:revision>
  <cp:lastPrinted>2016-07-02T04:01:36Z</cp:lastPrinted>
  <dcterms:created xsi:type="dcterms:W3CDTF">2014-12-08T01:02:09Z</dcterms:created>
  <dcterms:modified xsi:type="dcterms:W3CDTF">2019-01-04T03:35:02Z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