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63" r:id="rId2"/>
  </p:sldMasterIdLst>
  <p:notesMasterIdLst>
    <p:notesMasterId r:id="rId7"/>
  </p:notesMasterIdLst>
  <p:handoutMasterIdLst>
    <p:handoutMasterId r:id="rId8"/>
  </p:handoutMasterIdLst>
  <p:sldIdLst>
    <p:sldId id="265" r:id="rId3"/>
    <p:sldId id="365" r:id="rId4"/>
    <p:sldId id="368" r:id="rId5"/>
    <p:sldId id="367" r:id="rId6"/>
  </p:sldIdLst>
  <p:sldSz cx="9144000" cy="6858000" type="screen4x3"/>
  <p:notesSz cx="9942513" cy="6810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4369A7"/>
    <a:srgbClr val="000CC0"/>
    <a:srgbClr val="FFFF99"/>
    <a:srgbClr val="FFFFCC"/>
    <a:srgbClr val="66FFFF"/>
    <a:srgbClr val="00FF00"/>
    <a:srgbClr val="FF0000"/>
    <a:srgbClr val="40B0FF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1" autoAdjust="0"/>
    <p:restoredTop sz="94857" autoAdjust="0"/>
  </p:normalViewPr>
  <p:slideViewPr>
    <p:cSldViewPr snapToGrid="0">
      <p:cViewPr>
        <p:scale>
          <a:sx n="93" d="100"/>
          <a:sy n="93" d="100"/>
        </p:scale>
        <p:origin x="53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546" y="-90"/>
      </p:cViewPr>
      <p:guideLst>
        <p:guide orient="horz" pos="2145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rgbClr val="BCE0F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7EBF16-367D-488B-8DC9-C878556F80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835775" y="6467475"/>
            <a:ext cx="3105150" cy="341313"/>
          </a:xfrm>
          <a:prstGeom prst="rect">
            <a:avLst/>
          </a:prstGeom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3E6C1DB5-C974-4B80-8F2D-1910D9F89462}" type="slidenum">
              <a:rPr lang="en-GB" altLang="en-US"/>
              <a:pPr/>
              <a:t>‹N›</a:t>
            </a:fld>
            <a:endParaRPr lang="en-GB" altLang="en-US"/>
          </a:p>
        </p:txBody>
      </p:sp>
      <p:pic>
        <p:nvPicPr>
          <p:cNvPr id="39939" name="Image 5" descr="nouveau logo OICA small.jpg">
            <a:extLst>
              <a:ext uri="{FF2B5EF4-FFF2-40B4-BE49-F238E27FC236}">
                <a16:creationId xmlns:a16="http://schemas.microsoft.com/office/drawing/2014/main" id="{849A2715-A436-4289-BAF4-A3EC4E84D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11652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1782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2E333FC-CF79-4312-B603-C2EBDD16F5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41313"/>
          </a:xfrm>
          <a:prstGeom prst="rect">
            <a:avLst/>
          </a:prstGeom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68E7E6-2F8D-4CBC-9B0A-C3EBEDCE46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41313"/>
          </a:xfrm>
          <a:prstGeom prst="rect">
            <a:avLst/>
          </a:prstGeom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41016CA-4B90-4E0E-8545-2A66B5CCADEC}" type="datetimeFigureOut">
              <a:rPr lang="en-US" altLang="en-US"/>
              <a:pPr>
                <a:defRPr/>
              </a:pPr>
              <a:t>1/13/2020</a:t>
            </a:fld>
            <a:endParaRPr lang="en-GB" altLang="en-US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7326593-C691-4606-8AA0-F2AF9C5D1C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5187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BB55A40E-37CC-44E9-B7B1-D172709F3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5363" y="3235325"/>
            <a:ext cx="7951787" cy="3063875"/>
          </a:xfrm>
          <a:prstGeom prst="rect">
            <a:avLst/>
          </a:prstGeom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 noProof="0"/>
              <a:t>Cliquez pour modifier les styles du texte du masque</a:t>
            </a:r>
          </a:p>
          <a:p>
            <a:pPr lvl="1"/>
            <a:r>
              <a:rPr lang="fr-FR" altLang="en-US" noProof="0"/>
              <a:t>Deuxième niveau</a:t>
            </a:r>
          </a:p>
          <a:p>
            <a:pPr lvl="2"/>
            <a:r>
              <a:rPr lang="fr-FR" altLang="en-US" noProof="0"/>
              <a:t>Troisième niveau</a:t>
            </a:r>
          </a:p>
          <a:p>
            <a:pPr lvl="3"/>
            <a:r>
              <a:rPr lang="fr-FR" altLang="en-US" noProof="0"/>
              <a:t>Quatrième niveau</a:t>
            </a:r>
          </a:p>
          <a:p>
            <a:pPr lvl="4"/>
            <a:r>
              <a:rPr lang="fr-FR" altLang="en-US" noProof="0"/>
              <a:t>Cinquième niveau</a:t>
            </a:r>
            <a:endParaRPr lang="en-GB" alt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C16423-0A1D-46EC-BE29-6BB7539DB7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7475"/>
            <a:ext cx="4308475" cy="341313"/>
          </a:xfrm>
          <a:prstGeom prst="rect">
            <a:avLst/>
          </a:prstGeom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611ADE-1B42-409E-B727-4729979D46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32450" y="6467475"/>
            <a:ext cx="4308475" cy="341313"/>
          </a:xfrm>
          <a:prstGeom prst="rect">
            <a:avLst/>
          </a:prstGeom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09C434A-8A71-43D6-987E-1118A7A652DF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81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A140A36-D2CD-4622-BDFB-BCD9C792CD4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630863" y="6467475"/>
            <a:ext cx="43100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86" tIns="45793" rIns="91586" bIns="4579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28465D-3AA0-4AF4-BFE8-5CE47CBE5DDF}" type="slidenum">
              <a:rPr lang="en-GB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5B608FD-3E9A-4F2B-8F6B-A57439C49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A9F7AEE-E766-41B2-9A81-E5BD7B532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C434A-8A71-43D6-987E-1118A7A652DF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9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C434A-8A71-43D6-987E-1118A7A652DF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95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C434A-8A71-43D6-987E-1118A7A652D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9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4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1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8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590BAAB4-9C33-4323-9216-98E66F6672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B9CCB1-8AB7-415E-A0DD-295BFEB870A3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332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8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2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0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2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11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>
                <a:solidFill>
                  <a:srgbClr val="000000"/>
                </a:solidFill>
              </a:rPr>
              <a:pPr/>
              <a:t>‹N›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fld id="{841ADF96-E6CA-4184-9617-4AA0842E2F41}" type="slidenum">
              <a:rPr lang="ja-JP" altLang="fr-FR">
                <a:solidFill>
                  <a:srgbClr val="000000"/>
                </a:solidFill>
                <a:latin typeface="Arial" charset="0"/>
              </a:rPr>
              <a:pPr eaLnBrk="1" hangingPunct="1"/>
              <a:t>‹N›</a:t>
            </a:fld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5F9AB65-48AB-4ADF-A9A1-A51ECD7198C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5" y="33445"/>
            <a:ext cx="1686754" cy="90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21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64" r:id="rId1"/>
    <p:sldLayoutId id="2147485965" r:id="rId2"/>
    <p:sldLayoutId id="2147485966" r:id="rId3"/>
    <p:sldLayoutId id="2147485967" r:id="rId4"/>
    <p:sldLayoutId id="2147485968" r:id="rId5"/>
    <p:sldLayoutId id="2147485969" r:id="rId6"/>
    <p:sldLayoutId id="2147485970" r:id="rId7"/>
    <p:sldLayoutId id="2147485971" r:id="rId8"/>
    <p:sldLayoutId id="2147485972" r:id="rId9"/>
    <p:sldLayoutId id="2147485973" r:id="rId10"/>
    <p:sldLayoutId id="2147485974" r:id="rId11"/>
    <p:sldLayoutId id="214748592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F096DD0-FE96-47F6-B278-A8CC367B84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4694" y="2362618"/>
            <a:ext cx="8775700" cy="3995737"/>
          </a:xfrm>
          <a:prstGeom prst="rect">
            <a:avLst/>
          </a:prstGeom>
        </p:spPr>
        <p:txBody>
          <a:bodyPr/>
          <a:lstStyle/>
          <a:p>
            <a:pPr eaLnBrk="1" hangingPunct="1">
              <a:tabLst>
                <a:tab pos="6727825" algn="l"/>
              </a:tabLst>
            </a:pPr>
            <a:r>
              <a:rPr lang="en-GB" altLang="en-US" sz="4000" dirty="0">
                <a:solidFill>
                  <a:schemeClr val="tx1"/>
                </a:solidFill>
              </a:rPr>
              <a:t>Workshop on HD FE Harmonization</a:t>
            </a:r>
            <a:br>
              <a:rPr lang="en-GB" altLang="en-US" sz="4000" dirty="0">
                <a:solidFill>
                  <a:schemeClr val="tx1"/>
                </a:solidFill>
              </a:rPr>
            </a:br>
            <a:r>
              <a:rPr lang="en-GB" altLang="en-US" sz="2800" dirty="0">
                <a:solidFill>
                  <a:schemeClr val="tx1"/>
                </a:solidFill>
              </a:rPr>
              <a:t>- Welcome to participants -</a:t>
            </a:r>
            <a:br>
              <a:rPr lang="en-GB" altLang="en-US" sz="40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endParaRPr lang="en-GB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>
            <a:extLst>
              <a:ext uri="{FF2B5EF4-FFF2-40B4-BE49-F238E27FC236}">
                <a16:creationId xmlns:a16="http://schemas.microsoft.com/office/drawing/2014/main" id="{74047052-0C43-425C-8642-F042F26C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956" y="210756"/>
            <a:ext cx="6659593" cy="568325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rgbClr val="0070C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Second OICA WS on HD FE</a:t>
            </a:r>
            <a:br>
              <a:rPr kumimoji="1" lang="en-US" altLang="ja-JP" sz="2400" b="1" dirty="0">
                <a:solidFill>
                  <a:srgbClr val="0070C0"/>
                </a:solidFill>
                <a:latin typeface="Verdana" panose="020B0604030504040204" pitchFamily="34" charset="0"/>
                <a:cs typeface="Verdana" panose="020B0604030504040204" pitchFamily="34" charset="0"/>
              </a:rPr>
            </a:br>
            <a:r>
              <a:rPr kumimoji="1" lang="en-US" altLang="ja-JP" sz="2400" b="1" dirty="0">
                <a:solidFill>
                  <a:srgbClr val="0070C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after one year - Background</a:t>
            </a:r>
            <a:endParaRPr kumimoji="1" lang="ja-JP" altLang="en-US" sz="2400" b="1" dirty="0">
              <a:solidFill>
                <a:srgbClr val="0070C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23" name="コンテンツ プレースホルダー 2">
            <a:extLst>
              <a:ext uri="{FF2B5EF4-FFF2-40B4-BE49-F238E27FC236}">
                <a16:creationId xmlns:a16="http://schemas.microsoft.com/office/drawing/2014/main" id="{A4978A78-9330-4B45-85BD-E2EF3BB82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7898"/>
            <a:ext cx="8229600" cy="5305452"/>
          </a:xfrm>
        </p:spPr>
        <p:txBody>
          <a:bodyPr/>
          <a:lstStyle/>
          <a:p>
            <a:pPr algn="just"/>
            <a:r>
              <a:rPr kumimoji="1" lang="en-GB" altLang="ja-JP" sz="2100" dirty="0"/>
              <a:t>Fuel Efficiency (FE) is one of the most relevant topics related to the regulatory activity of the automotive sector.</a:t>
            </a:r>
          </a:p>
          <a:p>
            <a:pPr algn="just"/>
            <a:r>
              <a:rPr lang="en-GB" sz="2100" dirty="0"/>
              <a:t>Different rules on HD FE have been developed in major regions around the world (EU, US, Japan, China and others), and for the future rulemaking a certain level of harmonization should be considered.</a:t>
            </a:r>
          </a:p>
          <a:p>
            <a:pPr algn="just"/>
            <a:r>
              <a:rPr kumimoji="1" lang="en-GB" altLang="ja-JP" sz="2100" dirty="0"/>
              <a:t>One year ago OICA organized the first WS on HD Fuel Efficiency (during GRPE 78) in order to </a:t>
            </a:r>
            <a:r>
              <a:rPr lang="en-GB" sz="2100" dirty="0"/>
              <a:t>start a discussion among  Contracting Parties on possible rules harmonization</a:t>
            </a:r>
          </a:p>
          <a:p>
            <a:pPr algn="just"/>
            <a:r>
              <a:rPr kumimoji="1" lang="en-US" sz="2100" dirty="0"/>
              <a:t>The general discussion held during the GRPE 78 leaded to the </a:t>
            </a:r>
            <a:r>
              <a:rPr kumimoji="1" lang="en-TT" sz="2100" dirty="0"/>
              <a:t>conclusions reported in informal document GRPE-78-15: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en-TT" sz="2100" i="1" dirty="0"/>
              <a:t>A two step approach was proposed by OICA, starting with a first phase on testing methodologies;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en-TT" sz="2100" i="1" dirty="0"/>
              <a:t>Despite a good level of interest showed by stakeholders, at that time it was not possible to reach an agreement for starting an activity</a:t>
            </a:r>
          </a:p>
        </p:txBody>
      </p:sp>
      <p:sp>
        <p:nvSpPr>
          <p:cNvPr id="30724" name="スライド番号プレースホルダー 3">
            <a:extLst>
              <a:ext uri="{FF2B5EF4-FFF2-40B4-BE49-F238E27FC236}">
                <a16:creationId xmlns:a16="http://schemas.microsoft.com/office/drawing/2014/main" id="{1A0F5806-719B-4C74-BB91-862BA2452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12EDC-E53F-4425-A8B3-A3638F953D40}" type="slidenum">
              <a:rPr lang="en-GB" altLang="en-US" sz="12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19591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>
            <a:extLst>
              <a:ext uri="{FF2B5EF4-FFF2-40B4-BE49-F238E27FC236}">
                <a16:creationId xmlns:a16="http://schemas.microsoft.com/office/drawing/2014/main" id="{74047052-0C43-425C-8642-F042F26C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149" y="286926"/>
            <a:ext cx="7355651" cy="568325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rgbClr val="0070C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Aim of Second WS</a:t>
            </a:r>
            <a:endParaRPr kumimoji="1" lang="ja-JP" altLang="en-US" sz="2400" b="1" dirty="0">
              <a:solidFill>
                <a:srgbClr val="0070C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23" name="コンテンツ プレースホルダー 2">
            <a:extLst>
              <a:ext uri="{FF2B5EF4-FFF2-40B4-BE49-F238E27FC236}">
                <a16:creationId xmlns:a16="http://schemas.microsoft.com/office/drawing/2014/main" id="{A4978A78-9330-4B45-85BD-E2EF3BB82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5637"/>
            <a:ext cx="8229600" cy="5305452"/>
          </a:xfrm>
        </p:spPr>
        <p:txBody>
          <a:bodyPr/>
          <a:lstStyle/>
          <a:p>
            <a:r>
              <a:rPr lang="en-US" sz="2100" dirty="0"/>
              <a:t>OICA is interested in verifying if, after one year, there are general conditions allowing  to start the FE harmonization activity, taking into account the conclusions of the first workshop. </a:t>
            </a:r>
          </a:p>
          <a:p>
            <a:endParaRPr lang="en-US" sz="2100" dirty="0"/>
          </a:p>
          <a:p>
            <a:r>
              <a:rPr lang="en-US" sz="2100" dirty="0"/>
              <a:t>We thank all the stakeholders attending the WS for their active participation, a constructive discussion for harmonization is expected.</a:t>
            </a:r>
          </a:p>
          <a:p>
            <a:endParaRPr lang="en-US" sz="2100" dirty="0"/>
          </a:p>
          <a:p>
            <a:r>
              <a:rPr lang="en-US" sz="2100" dirty="0"/>
              <a:t>The outcome of this second WS will be given to GRPE 80 for consideration and conclusions.</a:t>
            </a:r>
          </a:p>
          <a:p>
            <a:pPr algn="just">
              <a:lnSpc>
                <a:spcPct val="130000"/>
              </a:lnSpc>
            </a:pPr>
            <a:endParaRPr kumimoji="1" lang="en-US" altLang="ja-JP" sz="2100" dirty="0"/>
          </a:p>
        </p:txBody>
      </p:sp>
      <p:sp>
        <p:nvSpPr>
          <p:cNvPr id="30724" name="スライド番号プレースホルダー 3">
            <a:extLst>
              <a:ext uri="{FF2B5EF4-FFF2-40B4-BE49-F238E27FC236}">
                <a16:creationId xmlns:a16="http://schemas.microsoft.com/office/drawing/2014/main" id="{1A0F5806-719B-4C74-BB91-862BA2452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12EDC-E53F-4425-A8B3-A3638F953D40}" type="slidenum">
              <a:rPr lang="en-GB" altLang="en-US" sz="12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92243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>
            <a:extLst>
              <a:ext uri="{FF2B5EF4-FFF2-40B4-BE49-F238E27FC236}">
                <a16:creationId xmlns:a16="http://schemas.microsoft.com/office/drawing/2014/main" id="{74047052-0C43-425C-8642-F042F26C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7554"/>
            <a:ext cx="8229600" cy="568325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rgbClr val="0070C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Program of the day</a:t>
            </a:r>
            <a:endParaRPr kumimoji="1" lang="ja-JP" altLang="en-US" sz="2400" b="1" dirty="0">
              <a:solidFill>
                <a:srgbClr val="0070C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24" name="スライド番号プレースホルダー 3">
            <a:extLst>
              <a:ext uri="{FF2B5EF4-FFF2-40B4-BE49-F238E27FC236}">
                <a16:creationId xmlns:a16="http://schemas.microsoft.com/office/drawing/2014/main" id="{1A0F5806-719B-4C74-BB91-862BA2452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12EDC-E53F-4425-A8B3-A3638F953D40}" type="slidenum">
              <a:rPr lang="en-GB" altLang="en-US" sz="12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020187"/>
              </p:ext>
            </p:extLst>
          </p:nvPr>
        </p:nvGraphicFramePr>
        <p:xfrm>
          <a:off x="1547813" y="685800"/>
          <a:ext cx="6048375" cy="584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4" imgW="6048290" imgH="5543484" progId="Excel.Sheet.12">
                  <p:embed/>
                </p:oleObj>
              </mc:Choice>
              <mc:Fallback>
                <p:oleObj name="Worksheet" r:id="rId4" imgW="6048290" imgH="55434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813" y="685800"/>
                        <a:ext cx="6048375" cy="584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559885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 1">
      <a:dk1>
        <a:srgbClr val="B7D7FB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18fbfd49-c8e6-4618-a77f-5ef25245836c" origin="userSelected">
  <element uid="4ecbf47d-2ec6-497d-85fc-f65b66e62fe7" value=""/>
</sisl>
</file>

<file path=customXml/itemProps1.xml><?xml version="1.0" encoding="utf-8"?>
<ds:datastoreItem xmlns:ds="http://schemas.openxmlformats.org/officeDocument/2006/customXml" ds:itemID="{624A5F37-8912-48F0-8D89-30B8E8B754BD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Microsoft Office PowerPoint</Application>
  <PresentationFormat>Presentazione su schermo (4:3)</PresentationFormat>
  <Paragraphs>22</Paragraphs>
  <Slides>4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Verdana</vt:lpstr>
      <vt:lpstr>Wingdings</vt:lpstr>
      <vt:lpstr>Masque présentation OICA</vt:lpstr>
      <vt:lpstr>Foglio di lavoro di Microsoft Excel</vt:lpstr>
      <vt:lpstr>Workshop on HD FE Harmonization - Welcome to participants -     </vt:lpstr>
      <vt:lpstr>Second OICA WS on HD FE after one year - Background</vt:lpstr>
      <vt:lpstr>Aim of Second WS</vt:lpstr>
      <vt:lpstr>Program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TPMS OICA position</dc:title>
  <dc:creator>ofontaine</dc:creator>
  <cp:lastModifiedBy>DE MARIA Andrea  (CNH Industrial)</cp:lastModifiedBy>
  <cp:revision>629</cp:revision>
  <cp:lastPrinted>2015-01-30T10:02:36Z</cp:lastPrinted>
  <dcterms:created xsi:type="dcterms:W3CDTF">2008-09-05T08:08:11Z</dcterms:created>
  <dcterms:modified xsi:type="dcterms:W3CDTF">2020-01-13T23:24:29Z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2ea58bcb-9dee-4cfe-8a95-f5a971664b63</vt:lpwstr>
  </property>
  <property fmtid="{D5CDD505-2E9C-101B-9397-08002B2CF9AE}" pid="3" name="bjSaver">
    <vt:lpwstr>lBMp8bu70fkQ6dGHv89jEnEHpRN9UiFP</vt:lpwstr>
  </property>
  <property fmtid="{D5CDD505-2E9C-101B-9397-08002B2CF9AE}" pid="4" name="bjDocumentSecurityLabel">
    <vt:lpwstr>CNH Industrial: GENERAL BUSINESS [Minor prejudice to Company from unauthorised disclosure.]</vt:lpwstr>
  </property>
  <property fmtid="{D5CDD505-2E9C-101B-9397-08002B2CF9AE}" pid="5" name="CNH-Classification">
    <vt:lpwstr>[GENERAL BUSINESS]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policy="18fbfd49-c8e6-4618-a77f-5ef25245836c" origin="userSelected" xmlns="http://www.boldonj</vt:lpwstr>
  </property>
  <property fmtid="{D5CDD505-2E9C-101B-9397-08002B2CF9AE}" pid="7" name="bjDocumentLabelXML-0">
    <vt:lpwstr>ames.com/2008/01/sie/internal/label"&gt;&lt;element uid="4ecbf47d-2ec6-497d-85fc-f65b66e62fe7" value="" /&gt;&lt;/sisl&gt;</vt:lpwstr>
  </property>
  <property fmtid="{D5CDD505-2E9C-101B-9397-08002B2CF9AE}" pid="8" name="CNH-LabelledBy:">
    <vt:lpwstr>F33872A,14/01/2020 00:24:26,GENERAL BUSINESS</vt:lpwstr>
  </property>
</Properties>
</file>