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963" r:id="rId2"/>
  </p:sldMasterIdLst>
  <p:notesMasterIdLst>
    <p:notesMasterId r:id="rId7"/>
  </p:notesMasterIdLst>
  <p:handoutMasterIdLst>
    <p:handoutMasterId r:id="rId8"/>
  </p:handoutMasterIdLst>
  <p:sldIdLst>
    <p:sldId id="265" r:id="rId3"/>
    <p:sldId id="365" r:id="rId4"/>
    <p:sldId id="368" r:id="rId5"/>
    <p:sldId id="367" r:id="rId6"/>
  </p:sldIdLst>
  <p:sldSz cx="9144000" cy="6858000" type="screen4x3"/>
  <p:notesSz cx="9942513" cy="68103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5">
          <p15:clr>
            <a:srgbClr val="A4A3A4"/>
          </p15:clr>
        </p15:guide>
        <p15:guide id="2" pos="313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4369A7"/>
    <a:srgbClr val="000CC0"/>
    <a:srgbClr val="FFFF99"/>
    <a:srgbClr val="FFFFCC"/>
    <a:srgbClr val="66FFFF"/>
    <a:srgbClr val="00FF00"/>
    <a:srgbClr val="FF0000"/>
    <a:srgbClr val="40B0FF"/>
    <a:srgbClr val="A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71" autoAdjust="0"/>
    <p:restoredTop sz="94857" autoAdjust="0"/>
  </p:normalViewPr>
  <p:slideViewPr>
    <p:cSldViewPr snapToGrid="0">
      <p:cViewPr>
        <p:scale>
          <a:sx n="93" d="100"/>
          <a:sy n="93" d="100"/>
        </p:scale>
        <p:origin x="534" y="-8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-546" y="-90"/>
      </p:cViewPr>
      <p:guideLst>
        <p:guide orient="horz" pos="2145"/>
        <p:guide pos="313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100000">
              <a:srgbClr val="BCE0F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17EBF16-367D-488B-8DC9-C878556F802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6835775" y="6467475"/>
            <a:ext cx="3105150" cy="341313"/>
          </a:xfrm>
          <a:prstGeom prst="rect">
            <a:avLst/>
          </a:prstGeom>
        </p:spPr>
        <p:txBody>
          <a:bodyPr vert="horz" wrap="square" lIns="91586" tIns="45793" rIns="91586" bIns="4579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3E6C1DB5-C974-4B80-8F2D-1910D9F89462}" type="slidenum">
              <a:rPr lang="en-GB" altLang="en-US"/>
              <a:pPr/>
              <a:t>‹N›</a:t>
            </a:fld>
            <a:endParaRPr lang="en-GB" altLang="en-US"/>
          </a:p>
        </p:txBody>
      </p:sp>
      <p:pic>
        <p:nvPicPr>
          <p:cNvPr id="39939" name="Image 5" descr="nouveau logo OICA small.jpg">
            <a:extLst>
              <a:ext uri="{FF2B5EF4-FFF2-40B4-BE49-F238E27FC236}">
                <a16:creationId xmlns:a16="http://schemas.microsoft.com/office/drawing/2014/main" id="{849A2715-A436-4289-BAF4-A3EC4E84D1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288"/>
            <a:ext cx="1165225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51782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02E333FC-CF79-4312-B603-C2EBDD16F54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8475" cy="341313"/>
          </a:xfrm>
          <a:prstGeom prst="rect">
            <a:avLst/>
          </a:prstGeom>
        </p:spPr>
        <p:txBody>
          <a:bodyPr vert="horz" wrap="square" lIns="91586" tIns="45793" rIns="91586" bIns="4579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968E7E6-2F8D-4CBC-9B0A-C3EBEDCE467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632450" y="0"/>
            <a:ext cx="4308475" cy="341313"/>
          </a:xfrm>
          <a:prstGeom prst="rect">
            <a:avLst/>
          </a:prstGeom>
        </p:spPr>
        <p:txBody>
          <a:bodyPr vert="horz" wrap="square" lIns="91586" tIns="45793" rIns="91586" bIns="4579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41016CA-4B90-4E0E-8545-2A66B5CCADEC}" type="datetimeFigureOut">
              <a:rPr lang="en-US" altLang="en-US"/>
              <a:pPr>
                <a:defRPr/>
              </a:pPr>
              <a:t>1/13/2020</a:t>
            </a:fld>
            <a:endParaRPr lang="en-GB" altLang="en-US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37326593-C691-4606-8AA0-F2AF9C5D1C7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268663" y="511175"/>
            <a:ext cx="3405187" cy="25542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86" tIns="45793" rIns="91586" bIns="45793" rtlCol="0" anchor="ctr"/>
          <a:lstStyle/>
          <a:p>
            <a:pPr lvl="0"/>
            <a:endParaRPr lang="en-GB" noProof="0"/>
          </a:p>
        </p:txBody>
      </p:sp>
      <p:sp>
        <p:nvSpPr>
          <p:cNvPr id="5" name="Espace réservé des commentaires 4">
            <a:extLst>
              <a:ext uri="{FF2B5EF4-FFF2-40B4-BE49-F238E27FC236}">
                <a16:creationId xmlns:a16="http://schemas.microsoft.com/office/drawing/2014/main" id="{BB55A40E-37CC-44E9-B7B1-D172709F3A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95363" y="3235325"/>
            <a:ext cx="7951787" cy="3063875"/>
          </a:xfrm>
          <a:prstGeom prst="rect">
            <a:avLst/>
          </a:prstGeom>
        </p:spPr>
        <p:txBody>
          <a:bodyPr vert="horz" wrap="square" lIns="91586" tIns="45793" rIns="91586" bIns="45793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altLang="en-US" noProof="0"/>
              <a:t>Cliquez pour modifier les styles du texte du masque</a:t>
            </a:r>
          </a:p>
          <a:p>
            <a:pPr lvl="1"/>
            <a:r>
              <a:rPr lang="fr-FR" altLang="en-US" noProof="0"/>
              <a:t>Deuxième niveau</a:t>
            </a:r>
          </a:p>
          <a:p>
            <a:pPr lvl="2"/>
            <a:r>
              <a:rPr lang="fr-FR" altLang="en-US" noProof="0"/>
              <a:t>Troisième niveau</a:t>
            </a:r>
          </a:p>
          <a:p>
            <a:pPr lvl="3"/>
            <a:r>
              <a:rPr lang="fr-FR" altLang="en-US" noProof="0"/>
              <a:t>Quatrième niveau</a:t>
            </a:r>
          </a:p>
          <a:p>
            <a:pPr lvl="4"/>
            <a:r>
              <a:rPr lang="fr-FR" altLang="en-US" noProof="0"/>
              <a:t>Cinquième niveau</a:t>
            </a:r>
            <a:endParaRPr lang="en-GB" altLang="en-US" noProof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FC16423-0A1D-46EC-BE29-6BB7539DB71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467475"/>
            <a:ext cx="4308475" cy="341313"/>
          </a:xfrm>
          <a:prstGeom prst="rect">
            <a:avLst/>
          </a:prstGeom>
        </p:spPr>
        <p:txBody>
          <a:bodyPr vert="horz" wrap="square" lIns="91586" tIns="45793" rIns="91586" bIns="4579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B611ADE-1B42-409E-B727-4729979D46C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632450" y="6467475"/>
            <a:ext cx="4308475" cy="341313"/>
          </a:xfrm>
          <a:prstGeom prst="rect">
            <a:avLst/>
          </a:prstGeom>
        </p:spPr>
        <p:txBody>
          <a:bodyPr vert="horz" wrap="square" lIns="91586" tIns="45793" rIns="91586" bIns="4579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009C434A-8A71-43D6-987E-1118A7A652DF}" type="slidenum">
              <a:rPr lang="en-GB" altLang="en-US"/>
              <a:pPr/>
              <a:t>‹N›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9813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3A140A36-D2CD-4622-BDFB-BCD9C792CD44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630863" y="6467475"/>
            <a:ext cx="4310062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86" tIns="45793" rIns="91586" bIns="45793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628465D-3AA0-4AF4-BFE8-5CE47CBE5DDF}" type="slidenum">
              <a:rPr lang="en-GB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75B608FD-3E9A-4F2B-8F6B-A57439C494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EA9F7AEE-E766-41B2-9A81-E5BD7B5327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9C434A-8A71-43D6-987E-1118A7A652DF}" type="slidenum">
              <a:rPr lang="en-GB" altLang="en-US" smtClean="0"/>
              <a:pPr/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995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9C434A-8A71-43D6-987E-1118A7A652DF}" type="slidenum">
              <a:rPr lang="en-GB" altLang="en-US" smtClean="0"/>
              <a:pPr/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9956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9C434A-8A71-43D6-987E-1118A7A652DF}" type="slidenum">
              <a:rPr lang="en-GB" altLang="en-US" smtClean="0"/>
              <a:pPr/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995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>
              <a:solidFill>
                <a:srgbClr val="000000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>
              <a:solidFill>
                <a:srgbClr val="00000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445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>
              <a:solidFill>
                <a:srgbClr val="00000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E22B0-3A17-45B7-AF4B-28357ACE90C3}" type="slidenum">
              <a:rPr lang="ja-JP" altLang="fr-FR">
                <a:solidFill>
                  <a:srgbClr val="000000"/>
                </a:solidFill>
              </a:rPr>
              <a:pPr/>
              <a:t>‹N›</a:t>
            </a:fld>
            <a:endParaRPr lang="fr-FR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117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>
              <a:solidFill>
                <a:srgbClr val="00000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4D32B0-8A42-44E7-9B4D-3C2296BFBD2E}" type="slidenum">
              <a:rPr lang="ja-JP" altLang="fr-FR">
                <a:solidFill>
                  <a:srgbClr val="000000"/>
                </a:solidFill>
              </a:rPr>
              <a:pPr/>
              <a:t>‹N›</a:t>
            </a:fld>
            <a:endParaRPr lang="fr-FR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7824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  <a:endParaRPr lang="en-GB"/>
          </a:p>
        </p:txBody>
      </p:sp>
      <p:sp>
        <p:nvSpPr>
          <p:cNvPr id="3" name="Espace réservé du numéro de diapositive 5">
            <a:extLst>
              <a:ext uri="{FF2B5EF4-FFF2-40B4-BE49-F238E27FC236}">
                <a16:creationId xmlns:a16="http://schemas.microsoft.com/office/drawing/2014/main" id="{590BAAB4-9C33-4323-9216-98E66F66720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BB9CCB1-8AB7-415E-A0DD-295BFEB870A3}" type="slidenum">
              <a:rPr lang="en-GB" altLang="en-US"/>
              <a:pPr/>
              <a:t>‹N›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63328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>
              <a:solidFill>
                <a:srgbClr val="00000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A5D464-134C-4C80-B41F-7081051DEBC1}" type="slidenum">
              <a:rPr lang="ja-JP" altLang="fr-FR">
                <a:solidFill>
                  <a:srgbClr val="000000"/>
                </a:solidFill>
              </a:rPr>
              <a:pPr/>
              <a:t>‹N›</a:t>
            </a:fld>
            <a:endParaRPr lang="fr-FR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13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>
              <a:solidFill>
                <a:srgbClr val="00000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F56F4-53F4-4744-8FEF-840AE151320B}" type="slidenum">
              <a:rPr lang="ja-JP" altLang="fr-FR">
                <a:solidFill>
                  <a:srgbClr val="000000"/>
                </a:solidFill>
              </a:rPr>
              <a:pPr/>
              <a:t>‹N›</a:t>
            </a:fld>
            <a:endParaRPr lang="fr-FR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582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>
              <a:solidFill>
                <a:srgbClr val="000000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DCAE38-802C-4BCD-8E23-F653FABC34F1}" type="slidenum">
              <a:rPr lang="ja-JP" altLang="fr-FR">
                <a:solidFill>
                  <a:srgbClr val="000000"/>
                </a:solidFill>
              </a:rPr>
              <a:pPr/>
              <a:t>‹N›</a:t>
            </a:fld>
            <a:endParaRPr lang="fr-FR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922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>
              <a:solidFill>
                <a:srgbClr val="000000"/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CF7609-A126-430D-864C-5251E8DC0566}" type="slidenum">
              <a:rPr lang="ja-JP" altLang="fr-FR">
                <a:solidFill>
                  <a:srgbClr val="000000"/>
                </a:solidFill>
              </a:rPr>
              <a:pPr/>
              <a:t>‹N›</a:t>
            </a:fld>
            <a:endParaRPr lang="fr-FR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509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>
              <a:solidFill>
                <a:srgbClr val="000000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2F580-C48E-4C14-8111-BE255E1134ED}" type="slidenum">
              <a:rPr lang="ja-JP" altLang="fr-FR">
                <a:solidFill>
                  <a:srgbClr val="000000"/>
                </a:solidFill>
              </a:rPr>
              <a:pPr/>
              <a:t>‹N›</a:t>
            </a:fld>
            <a:endParaRPr lang="fr-FR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480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>
              <a:solidFill>
                <a:srgbClr val="00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9A974D-1DC4-4C29-960C-4F23E42A2DA2}" type="slidenum">
              <a:rPr lang="ja-JP" altLang="fr-FR">
                <a:solidFill>
                  <a:srgbClr val="000000"/>
                </a:solidFill>
              </a:rPr>
              <a:pPr/>
              <a:t>‹N›</a:t>
            </a:fld>
            <a:endParaRPr lang="fr-FR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625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>
              <a:solidFill>
                <a:srgbClr val="000000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050A2B-ED20-46DB-805A-96BB748EB760}" type="slidenum">
              <a:rPr lang="ja-JP" altLang="fr-FR">
                <a:solidFill>
                  <a:srgbClr val="000000"/>
                </a:solidFill>
              </a:rPr>
              <a:pPr/>
              <a:t>‹N›</a:t>
            </a:fld>
            <a:endParaRPr lang="fr-FR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114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>
              <a:solidFill>
                <a:srgbClr val="000000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7C1A6-5432-4A88-9199-948E52B80477}" type="slidenum">
              <a:rPr lang="ja-JP" altLang="fr-FR">
                <a:solidFill>
                  <a:srgbClr val="000000"/>
                </a:solidFill>
              </a:rPr>
              <a:pPr/>
              <a:t>‹N›</a:t>
            </a:fld>
            <a:endParaRPr lang="fr-FR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251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accent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 dirty="0"/>
              <a:t>Cliquez pour modifier les styles du texte du masque</a:t>
            </a:r>
          </a:p>
          <a:p>
            <a:pPr lvl="1"/>
            <a:r>
              <a:rPr lang="fr-FR" altLang="ja-JP" dirty="0"/>
              <a:t>Deuxième niveau</a:t>
            </a:r>
          </a:p>
          <a:p>
            <a:pPr lvl="2"/>
            <a:r>
              <a:rPr lang="fr-FR" altLang="ja-JP" dirty="0"/>
              <a:t>Troisième niveau</a:t>
            </a:r>
          </a:p>
          <a:p>
            <a:pPr lvl="3"/>
            <a:r>
              <a:rPr lang="fr-FR" altLang="ja-JP" dirty="0"/>
              <a:t>Quatrième niveau</a:t>
            </a:r>
          </a:p>
          <a:p>
            <a:pPr lvl="4"/>
            <a:r>
              <a:rPr lang="fr-FR" altLang="ja-JP" dirty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34" charset="-128"/>
              </a:defRPr>
            </a:lvl1pPr>
          </a:lstStyle>
          <a:p>
            <a:pPr eaLnBrk="1" hangingPunct="1"/>
            <a:endParaRPr lang="fr-FR" altLang="ja-JP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34" charset="-128"/>
              </a:defRPr>
            </a:lvl1pPr>
          </a:lstStyle>
          <a:p>
            <a:pPr eaLnBrk="1" hangingPunct="1"/>
            <a:endParaRPr lang="fr-FR" altLang="ja-JP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34" charset="-128"/>
              </a:defRPr>
            </a:lvl1pPr>
          </a:lstStyle>
          <a:p>
            <a:pPr eaLnBrk="1" hangingPunct="1"/>
            <a:fld id="{841ADF96-E6CA-4184-9617-4AA0842E2F41}" type="slidenum">
              <a:rPr lang="ja-JP" altLang="fr-FR">
                <a:solidFill>
                  <a:srgbClr val="000000"/>
                </a:solidFill>
                <a:latin typeface="Arial" charset="0"/>
              </a:rPr>
              <a:pPr eaLnBrk="1" hangingPunct="1"/>
              <a:t>‹N›</a:t>
            </a:fld>
            <a:endParaRPr lang="fr-FR" altLang="ja-JP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55F9AB65-48AB-4ADF-A9A1-A51ECD7198C2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5" y="33445"/>
            <a:ext cx="1686754" cy="908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212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964" r:id="rId1"/>
    <p:sldLayoutId id="2147485965" r:id="rId2"/>
    <p:sldLayoutId id="2147485966" r:id="rId3"/>
    <p:sldLayoutId id="2147485967" r:id="rId4"/>
    <p:sldLayoutId id="2147485968" r:id="rId5"/>
    <p:sldLayoutId id="2147485969" r:id="rId6"/>
    <p:sldLayoutId id="2147485970" r:id="rId7"/>
    <p:sldLayoutId id="2147485971" r:id="rId8"/>
    <p:sldLayoutId id="2147485972" r:id="rId9"/>
    <p:sldLayoutId id="2147485973" r:id="rId10"/>
    <p:sldLayoutId id="2147485974" r:id="rId11"/>
    <p:sldLayoutId id="2147485923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v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9F096DD0-FE96-47F6-B278-A8CC367B848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84694" y="2362618"/>
            <a:ext cx="8775700" cy="3995737"/>
          </a:xfrm>
          <a:prstGeom prst="rect">
            <a:avLst/>
          </a:prstGeom>
        </p:spPr>
        <p:txBody>
          <a:bodyPr/>
          <a:lstStyle/>
          <a:p>
            <a:pPr eaLnBrk="1" hangingPunct="1">
              <a:tabLst>
                <a:tab pos="6727825" algn="l"/>
              </a:tabLst>
            </a:pPr>
            <a:r>
              <a:rPr lang="en-GB" altLang="en-US" sz="4000" dirty="0">
                <a:solidFill>
                  <a:schemeClr val="tx1"/>
                </a:solidFill>
              </a:rPr>
              <a:t>Workshop on HD FE Harmonization</a:t>
            </a:r>
            <a:br>
              <a:rPr lang="en-GB" altLang="en-US" sz="4000" dirty="0">
                <a:solidFill>
                  <a:schemeClr val="tx1"/>
                </a:solidFill>
              </a:rPr>
            </a:br>
            <a:r>
              <a:rPr lang="en-GB" altLang="en-US" sz="2800" dirty="0">
                <a:solidFill>
                  <a:schemeClr val="tx1"/>
                </a:solidFill>
              </a:rPr>
              <a:t>- Welcome to participants -</a:t>
            </a:r>
            <a:br>
              <a:rPr lang="en-GB" altLang="en-US" sz="4000" dirty="0">
                <a:solidFill>
                  <a:schemeClr val="tx1"/>
                </a:solidFill>
              </a:rPr>
            </a:br>
            <a:br>
              <a:rPr lang="en-GB" altLang="en-US" sz="3200" dirty="0">
                <a:solidFill>
                  <a:schemeClr val="tx1"/>
                </a:solidFill>
              </a:rPr>
            </a:br>
            <a:br>
              <a:rPr lang="en-GB" altLang="en-US" sz="3200" dirty="0">
                <a:solidFill>
                  <a:schemeClr val="tx1"/>
                </a:solidFill>
              </a:rPr>
            </a:br>
            <a:br>
              <a:rPr lang="en-GB" altLang="en-US" sz="3200" dirty="0">
                <a:solidFill>
                  <a:schemeClr val="tx1"/>
                </a:solidFill>
              </a:rPr>
            </a:br>
            <a:br>
              <a:rPr lang="en-GB" altLang="en-US" sz="3200" dirty="0">
                <a:solidFill>
                  <a:schemeClr val="tx1"/>
                </a:solidFill>
              </a:rPr>
            </a:br>
            <a:endParaRPr lang="en-GB" altLang="en-US" sz="20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タイトル 1">
            <a:extLst>
              <a:ext uri="{FF2B5EF4-FFF2-40B4-BE49-F238E27FC236}">
                <a16:creationId xmlns:a16="http://schemas.microsoft.com/office/drawing/2014/main" id="{74047052-0C43-425C-8642-F042F26C4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1956" y="210756"/>
            <a:ext cx="6659593" cy="568325"/>
          </a:xfrm>
        </p:spPr>
        <p:txBody>
          <a:bodyPr/>
          <a:lstStyle/>
          <a:p>
            <a:r>
              <a:rPr kumimoji="1" lang="en-US" altLang="ja-JP" sz="2400" b="1" dirty="0">
                <a:solidFill>
                  <a:srgbClr val="0070C0"/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Second OICA WS on HD FE</a:t>
            </a:r>
            <a:br>
              <a:rPr kumimoji="1" lang="en-US" altLang="ja-JP" sz="2400" b="1" dirty="0">
                <a:solidFill>
                  <a:srgbClr val="0070C0"/>
                </a:solidFill>
                <a:latin typeface="Verdana" panose="020B0604030504040204" pitchFamily="34" charset="0"/>
                <a:cs typeface="Verdana" panose="020B0604030504040204" pitchFamily="34" charset="0"/>
              </a:rPr>
            </a:br>
            <a:r>
              <a:rPr kumimoji="1" lang="en-US" altLang="ja-JP" sz="2400" b="1" dirty="0">
                <a:solidFill>
                  <a:srgbClr val="0070C0"/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after one year - Background</a:t>
            </a:r>
            <a:endParaRPr kumimoji="1" lang="ja-JP" altLang="en-US" sz="2400" b="1" dirty="0">
              <a:solidFill>
                <a:srgbClr val="0070C0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723" name="コンテンツ プレースホルダー 2">
            <a:extLst>
              <a:ext uri="{FF2B5EF4-FFF2-40B4-BE49-F238E27FC236}">
                <a16:creationId xmlns:a16="http://schemas.microsoft.com/office/drawing/2014/main" id="{A4978A78-9330-4B45-85BD-E2EF3BB82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77898"/>
            <a:ext cx="8229600" cy="5305452"/>
          </a:xfrm>
        </p:spPr>
        <p:txBody>
          <a:bodyPr/>
          <a:lstStyle/>
          <a:p>
            <a:pPr algn="just"/>
            <a:r>
              <a:rPr kumimoji="1" lang="en-GB" altLang="ja-JP" sz="2100" dirty="0"/>
              <a:t>Fuel Efficiency (FE) is one of the most relevant topics related to the regulatory activity of the automotive sector.</a:t>
            </a:r>
          </a:p>
          <a:p>
            <a:pPr algn="just"/>
            <a:r>
              <a:rPr lang="en-GB" sz="2100" dirty="0"/>
              <a:t>Different rules on HD FE have been developed in major regions around the world (EU, US, Japan, China and others), and for the future rulemaking a certain level of harmonization should be considered.</a:t>
            </a:r>
          </a:p>
          <a:p>
            <a:pPr algn="just"/>
            <a:r>
              <a:rPr kumimoji="1" lang="en-GB" altLang="ja-JP" sz="2100" dirty="0"/>
              <a:t>One year ago OICA organized the first WS on HD Fuel Efficiency (during GRPE 78) in order to </a:t>
            </a:r>
            <a:r>
              <a:rPr lang="en-GB" sz="2100" dirty="0"/>
              <a:t>start a discussion among  Contracting Parties on possible rules harmonization</a:t>
            </a:r>
          </a:p>
          <a:p>
            <a:pPr algn="just"/>
            <a:r>
              <a:rPr kumimoji="1" lang="en-US" sz="2100" dirty="0"/>
              <a:t>The general discussion held during the GRPE 78 leaded to the </a:t>
            </a:r>
            <a:r>
              <a:rPr kumimoji="1" lang="en-TT" sz="2100" dirty="0"/>
              <a:t>conclusions reported in informal document GRPE-78-15: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kumimoji="1" lang="en-TT" sz="2100" i="1" dirty="0"/>
              <a:t>A two step approach was proposed by OICA, starting with a first phase on testing methodologies;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kumimoji="1" lang="en-TT" sz="2100" i="1" dirty="0"/>
              <a:t>Despite a good level of interest showed by stakeholders, at that time it was not possible to reach an agreement for starting an activity</a:t>
            </a:r>
          </a:p>
        </p:txBody>
      </p:sp>
      <p:sp>
        <p:nvSpPr>
          <p:cNvPr id="30724" name="スライド番号プレースホルダー 3">
            <a:extLst>
              <a:ext uri="{FF2B5EF4-FFF2-40B4-BE49-F238E27FC236}">
                <a16:creationId xmlns:a16="http://schemas.microsoft.com/office/drawing/2014/main" id="{1A0F5806-719B-4C74-BB91-862BA2452C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9112EDC-E53F-4425-A8B3-A3638F953D40}" type="slidenum">
              <a:rPr lang="en-GB" altLang="en-US" sz="12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/>
          </a:p>
        </p:txBody>
      </p:sp>
    </p:spTree>
    <p:extLst>
      <p:ext uri="{BB962C8B-B14F-4D97-AF65-F5344CB8AC3E}">
        <p14:creationId xmlns:p14="http://schemas.microsoft.com/office/powerpoint/2010/main" val="3195915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タイトル 1">
            <a:extLst>
              <a:ext uri="{FF2B5EF4-FFF2-40B4-BE49-F238E27FC236}">
                <a16:creationId xmlns:a16="http://schemas.microsoft.com/office/drawing/2014/main" id="{74047052-0C43-425C-8642-F042F26C4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149" y="286926"/>
            <a:ext cx="7355651" cy="568325"/>
          </a:xfrm>
        </p:spPr>
        <p:txBody>
          <a:bodyPr/>
          <a:lstStyle/>
          <a:p>
            <a:r>
              <a:rPr kumimoji="1" lang="en-US" altLang="ja-JP" sz="2400" b="1" dirty="0">
                <a:solidFill>
                  <a:srgbClr val="0070C0"/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Aim of Second WS</a:t>
            </a:r>
            <a:endParaRPr kumimoji="1" lang="ja-JP" altLang="en-US" sz="2400" b="1" dirty="0">
              <a:solidFill>
                <a:srgbClr val="0070C0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723" name="コンテンツ プレースホルダー 2">
            <a:extLst>
              <a:ext uri="{FF2B5EF4-FFF2-40B4-BE49-F238E27FC236}">
                <a16:creationId xmlns:a16="http://schemas.microsoft.com/office/drawing/2014/main" id="{A4978A78-9330-4B45-85BD-E2EF3BB82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35637"/>
            <a:ext cx="8229600" cy="5305452"/>
          </a:xfrm>
        </p:spPr>
        <p:txBody>
          <a:bodyPr/>
          <a:lstStyle/>
          <a:p>
            <a:r>
              <a:rPr lang="en-US" sz="2100" dirty="0"/>
              <a:t>OICA is interested in verifying if, after one year, there are general conditions allowing  to start the FE harmonization activity, taking into account the conclusions of the first workshop. </a:t>
            </a:r>
          </a:p>
          <a:p>
            <a:endParaRPr lang="en-US" sz="2100" dirty="0"/>
          </a:p>
          <a:p>
            <a:r>
              <a:rPr lang="en-US" sz="2100" dirty="0"/>
              <a:t>We thank all the stakeholders attending the WS for their active participation, a constructive discussion for harmonization is expected.</a:t>
            </a:r>
          </a:p>
          <a:p>
            <a:endParaRPr lang="en-US" sz="2100" dirty="0"/>
          </a:p>
          <a:p>
            <a:r>
              <a:rPr lang="en-US" sz="2100" dirty="0"/>
              <a:t>The outcome of this second WS will be given to GRPE 80 for consideration and conclusions.</a:t>
            </a:r>
          </a:p>
          <a:p>
            <a:pPr algn="just">
              <a:lnSpc>
                <a:spcPct val="130000"/>
              </a:lnSpc>
            </a:pPr>
            <a:endParaRPr kumimoji="1" lang="en-US" altLang="ja-JP" sz="2100" dirty="0"/>
          </a:p>
        </p:txBody>
      </p:sp>
      <p:sp>
        <p:nvSpPr>
          <p:cNvPr id="30724" name="スライド番号プレースホルダー 3">
            <a:extLst>
              <a:ext uri="{FF2B5EF4-FFF2-40B4-BE49-F238E27FC236}">
                <a16:creationId xmlns:a16="http://schemas.microsoft.com/office/drawing/2014/main" id="{1A0F5806-719B-4C74-BB91-862BA2452C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9112EDC-E53F-4425-A8B3-A3638F953D40}" type="slidenum">
              <a:rPr lang="en-GB" altLang="en-US" sz="12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/>
          </a:p>
        </p:txBody>
      </p:sp>
    </p:spTree>
    <p:extLst>
      <p:ext uri="{BB962C8B-B14F-4D97-AF65-F5344CB8AC3E}">
        <p14:creationId xmlns:p14="http://schemas.microsoft.com/office/powerpoint/2010/main" val="922439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タイトル 1">
            <a:extLst>
              <a:ext uri="{FF2B5EF4-FFF2-40B4-BE49-F238E27FC236}">
                <a16:creationId xmlns:a16="http://schemas.microsoft.com/office/drawing/2014/main" id="{74047052-0C43-425C-8642-F042F26C4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7554"/>
            <a:ext cx="8229600" cy="568325"/>
          </a:xfrm>
        </p:spPr>
        <p:txBody>
          <a:bodyPr/>
          <a:lstStyle/>
          <a:p>
            <a:r>
              <a:rPr kumimoji="1" lang="en-US" altLang="ja-JP" sz="2400" b="1" dirty="0">
                <a:solidFill>
                  <a:srgbClr val="0070C0"/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Program of the day</a:t>
            </a:r>
            <a:endParaRPr kumimoji="1" lang="ja-JP" altLang="en-US" sz="2400" b="1" dirty="0">
              <a:solidFill>
                <a:srgbClr val="0070C0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724" name="スライド番号プレースホルダー 3">
            <a:extLst>
              <a:ext uri="{FF2B5EF4-FFF2-40B4-BE49-F238E27FC236}">
                <a16:creationId xmlns:a16="http://schemas.microsoft.com/office/drawing/2014/main" id="{1A0F5806-719B-4C74-BB91-862BA2452C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9112EDC-E53F-4425-A8B3-A3638F953D40}" type="slidenum">
              <a:rPr lang="en-GB" altLang="en-US" sz="12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GB" altLang="en-US" sz="1200"/>
          </a:p>
        </p:txBody>
      </p:sp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5020187"/>
              </p:ext>
            </p:extLst>
          </p:nvPr>
        </p:nvGraphicFramePr>
        <p:xfrm>
          <a:off x="1547813" y="685800"/>
          <a:ext cx="6048375" cy="584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Worksheet" r:id="rId4" imgW="6048290" imgH="5543484" progId="Excel.Sheet.12">
                  <p:embed/>
                </p:oleObj>
              </mc:Choice>
              <mc:Fallback>
                <p:oleObj name="Worksheet" r:id="rId4" imgW="6048290" imgH="554348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47813" y="685800"/>
                        <a:ext cx="6048375" cy="584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67559885"/>
      </p:ext>
    </p:extLst>
  </p:cSld>
  <p:clrMapOvr>
    <a:masterClrMapping/>
  </p:clrMapOvr>
</p:sld>
</file>

<file path=ppt/theme/theme1.xml><?xml version="1.0" encoding="utf-8"?>
<a:theme xmlns:a="http://schemas.openxmlformats.org/drawingml/2006/main" name="Masque présentation OICA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 1">
      <a:dk1>
        <a:srgbClr val="B7D7FB"/>
      </a:dk1>
      <a:lt1>
        <a:sysClr val="window" lastClr="FFFFFF"/>
      </a:lt1>
      <a:dk2>
        <a:srgbClr val="1F497D"/>
      </a:dk2>
      <a:lt2>
        <a:srgbClr val="EEECE1"/>
      </a:lt2>
      <a:accent1>
        <a:srgbClr val="0070C0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 1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sisl xmlns:xsi="http://www.w3.org/2001/XMLSchema-instance" xmlns:xsd="http://www.w3.org/2001/XMLSchema" xmlns="http://www.boldonjames.com/2008/01/sie/internal/label" sislVersion="0" policy="18fbfd49-c8e6-4618-a77f-5ef25245836c" origin="userSelected">
  <element uid="4ecbf47d-2ec6-497d-85fc-f65b66e62fe7" value=""/>
</sisl>
</file>

<file path=customXml/itemProps1.xml><?xml version="1.0" encoding="utf-8"?>
<ds:datastoreItem xmlns:ds="http://schemas.openxmlformats.org/officeDocument/2006/customXml" ds:itemID="{624A5F37-8912-48F0-8D89-30B8E8B754BD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249</Words>
  <Application>Microsoft Office PowerPoint</Application>
  <PresentationFormat>Presentazione su schermo (4:3)</PresentationFormat>
  <Paragraphs>22</Paragraphs>
  <Slides>4</Slides>
  <Notes>4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12" baseType="lpstr">
      <vt:lpstr>ＭＳ Ｐゴシック</vt:lpstr>
      <vt:lpstr>Arial</vt:lpstr>
      <vt:lpstr>Calibri</vt:lpstr>
      <vt:lpstr>Times New Roman</vt:lpstr>
      <vt:lpstr>Verdana</vt:lpstr>
      <vt:lpstr>Wingdings</vt:lpstr>
      <vt:lpstr>Masque présentation OICA</vt:lpstr>
      <vt:lpstr>Foglio di lavoro di Microsoft Excel</vt:lpstr>
      <vt:lpstr>Workshop on HD FE Harmonization - Welcome to participants -     </vt:lpstr>
      <vt:lpstr>Second OICA WS on HD FE after one year - Background</vt:lpstr>
      <vt:lpstr>Aim of Second WS</vt:lpstr>
      <vt:lpstr>Program of the day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TPMS OICA position</dc:title>
  <dc:creator>ofontaine</dc:creator>
  <cp:lastModifiedBy>DE MARIA Andrea  (CNH Industrial)</cp:lastModifiedBy>
  <cp:revision>629</cp:revision>
  <cp:lastPrinted>2015-01-30T10:02:36Z</cp:lastPrinted>
  <dcterms:created xsi:type="dcterms:W3CDTF">2008-09-05T08:08:11Z</dcterms:created>
  <dcterms:modified xsi:type="dcterms:W3CDTF">2020-01-13T23:24:29Z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2ea58bcb-9dee-4cfe-8a95-f5a971664b63</vt:lpwstr>
  </property>
  <property fmtid="{D5CDD505-2E9C-101B-9397-08002B2CF9AE}" pid="3" name="bjSaver">
    <vt:lpwstr>lBMp8bu70fkQ6dGHv89jEnEHpRN9UiFP</vt:lpwstr>
  </property>
  <property fmtid="{D5CDD505-2E9C-101B-9397-08002B2CF9AE}" pid="4" name="bjDocumentSecurityLabel">
    <vt:lpwstr>CNH Industrial: GENERAL BUSINESS [Minor prejudice to Company from unauthorised disclosure.]</vt:lpwstr>
  </property>
  <property fmtid="{D5CDD505-2E9C-101B-9397-08002B2CF9AE}" pid="5" name="CNH-Classification">
    <vt:lpwstr>[GENERAL BUSINESS]</vt:lpwstr>
  </property>
  <property fmtid="{D5CDD505-2E9C-101B-9397-08002B2CF9AE}" pid="6" name="bjDocumentLabelXML">
    <vt:lpwstr>&lt;?xml version="1.0" encoding="us-ascii"?&gt;&lt;sisl xmlns:xsi="http://www.w3.org/2001/XMLSchema-instance" xmlns:xsd="http://www.w3.org/2001/XMLSchema" sislVersion="0" policy="18fbfd49-c8e6-4618-a77f-5ef25245836c" origin="userSelected" xmlns="http://www.boldonj</vt:lpwstr>
  </property>
  <property fmtid="{D5CDD505-2E9C-101B-9397-08002B2CF9AE}" pid="7" name="bjDocumentLabelXML-0">
    <vt:lpwstr>ames.com/2008/01/sie/internal/label"&gt;&lt;element uid="4ecbf47d-2ec6-497d-85fc-f65b66e62fe7" value="" /&gt;&lt;/sisl&gt;</vt:lpwstr>
  </property>
  <property fmtid="{D5CDD505-2E9C-101B-9397-08002B2CF9AE}" pid="8" name="CNH-LabelledBy:">
    <vt:lpwstr>F33872A,14/01/2020 00:24:26,GENERAL BUSINESS</vt:lpwstr>
  </property>
</Properties>
</file>