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963" r:id="rId2"/>
    <p:sldMasterId id="2147485975" r:id="rId3"/>
  </p:sldMasterIdLst>
  <p:notesMasterIdLst>
    <p:notesMasterId r:id="rId16"/>
  </p:notesMasterIdLst>
  <p:handoutMasterIdLst>
    <p:handoutMasterId r:id="rId17"/>
  </p:handoutMasterIdLst>
  <p:sldIdLst>
    <p:sldId id="265" r:id="rId4"/>
    <p:sldId id="376" r:id="rId5"/>
    <p:sldId id="374" r:id="rId6"/>
    <p:sldId id="373" r:id="rId7"/>
    <p:sldId id="370" r:id="rId8"/>
    <p:sldId id="371" r:id="rId9"/>
    <p:sldId id="372" r:id="rId10"/>
    <p:sldId id="368" r:id="rId11"/>
    <p:sldId id="369" r:id="rId12"/>
    <p:sldId id="375" r:id="rId13"/>
    <p:sldId id="377" r:id="rId14"/>
    <p:sldId id="367" r:id="rId15"/>
  </p:sldIdLst>
  <p:sldSz cx="9144000" cy="6858000" type="screen4x3"/>
  <p:notesSz cx="9942513" cy="68103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p15:clr>
            <a:srgbClr val="A4A3A4"/>
          </p15:clr>
        </p15:guide>
        <p15:guide id="2" pos="31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3399FF"/>
    <a:srgbClr val="33CC33"/>
    <a:srgbClr val="000CC0"/>
    <a:srgbClr val="4369A7"/>
    <a:srgbClr val="FFFF99"/>
    <a:srgbClr val="FFFFCC"/>
    <a:srgbClr val="66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4857" autoAdjust="0"/>
  </p:normalViewPr>
  <p:slideViewPr>
    <p:cSldViewPr snapToGrid="0">
      <p:cViewPr varScale="1">
        <p:scale>
          <a:sx n="61" d="100"/>
          <a:sy n="61" d="100"/>
        </p:scale>
        <p:origin x="126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79" d="100"/>
          <a:sy n="79" d="100"/>
        </p:scale>
        <p:origin x="-546" y="-90"/>
      </p:cViewPr>
      <p:guideLst>
        <p:guide orient="horz" pos="2145"/>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gradFill rotWithShape="1">
          <a:gsLst>
            <a:gs pos="0">
              <a:schemeClr val="bg1"/>
            </a:gs>
            <a:gs pos="100000">
              <a:srgbClr val="BCE0F6"/>
            </a:gs>
          </a:gsLst>
          <a:lin ang="2700000" scaled="1"/>
        </a:gradFill>
        <a:effectLst/>
      </p:bgPr>
    </p:bg>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F17EBF16-367D-488B-8DC9-C878556F8029}"/>
              </a:ext>
            </a:extLst>
          </p:cNvPr>
          <p:cNvSpPr>
            <a:spLocks noGrp="1"/>
          </p:cNvSpPr>
          <p:nvPr>
            <p:ph type="sldNum" sz="quarter" idx="3"/>
          </p:nvPr>
        </p:nvSpPr>
        <p:spPr>
          <a:xfrm>
            <a:off x="6835775" y="6467475"/>
            <a:ext cx="3105150" cy="341313"/>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atin typeface="Times New Roman" panose="02020603050405020304" pitchFamily="18" charset="0"/>
              </a:defRPr>
            </a:lvl1pPr>
          </a:lstStyle>
          <a:p>
            <a:fld id="{3E6C1DB5-C974-4B80-8F2D-1910D9F89462}" type="slidenum">
              <a:rPr lang="en-GB" altLang="en-US"/>
              <a:pPr/>
              <a:t>‹#›</a:t>
            </a:fld>
            <a:endParaRPr lang="en-GB" altLang="en-US"/>
          </a:p>
        </p:txBody>
      </p:sp>
      <p:pic>
        <p:nvPicPr>
          <p:cNvPr id="39939" name="Image 5" descr="nouveau logo OICA small.jpg">
            <a:extLst>
              <a:ext uri="{FF2B5EF4-FFF2-40B4-BE49-F238E27FC236}">
                <a16:creationId xmlns:a16="http://schemas.microsoft.com/office/drawing/2014/main" id="{849A2715-A436-4289-BAF4-A3EC4E84D1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41288"/>
            <a:ext cx="11652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51782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2E333FC-CF79-4312-B603-C2EBDD16F54C}"/>
              </a:ext>
            </a:extLst>
          </p:cNvPr>
          <p:cNvSpPr>
            <a:spLocks noGrp="1"/>
          </p:cNvSpPr>
          <p:nvPr>
            <p:ph type="hdr" sz="quarter"/>
          </p:nvPr>
        </p:nvSpPr>
        <p:spPr>
          <a:xfrm>
            <a:off x="0" y="0"/>
            <a:ext cx="4308475" cy="341313"/>
          </a:xfrm>
          <a:prstGeom prst="rect">
            <a:avLst/>
          </a:prstGeom>
        </p:spPr>
        <p:txBody>
          <a:bodyPr vert="horz" wrap="square" lIns="91586" tIns="45793" rIns="91586" bIns="45793" numCol="1" anchor="t" anchorCtr="0" compatLnSpc="1">
            <a:prstTxWarp prst="textNoShape">
              <a:avLst/>
            </a:prstTxWarp>
          </a:bodyPr>
          <a:lstStyle>
            <a:lvl1pPr eaLnBrk="1" hangingPunct="1">
              <a:defRPr sz="1200">
                <a:latin typeface="Calibri" pitchFamily="34" charset="0"/>
                <a:cs typeface="Arial" panose="020B0604020202020204" pitchFamily="34" charset="0"/>
              </a:defRPr>
            </a:lvl1pPr>
          </a:lstStyle>
          <a:p>
            <a:pPr>
              <a:defRPr/>
            </a:pPr>
            <a:endParaRPr lang="en-GB" altLang="en-US"/>
          </a:p>
        </p:txBody>
      </p:sp>
      <p:sp>
        <p:nvSpPr>
          <p:cNvPr id="3" name="Espace réservé de la date 2">
            <a:extLst>
              <a:ext uri="{FF2B5EF4-FFF2-40B4-BE49-F238E27FC236}">
                <a16:creationId xmlns:a16="http://schemas.microsoft.com/office/drawing/2014/main" id="{5968E7E6-2F8D-4CBC-9B0A-C3EBEDCE4671}"/>
              </a:ext>
            </a:extLst>
          </p:cNvPr>
          <p:cNvSpPr>
            <a:spLocks noGrp="1"/>
          </p:cNvSpPr>
          <p:nvPr>
            <p:ph type="dt" idx="1"/>
          </p:nvPr>
        </p:nvSpPr>
        <p:spPr>
          <a:xfrm>
            <a:off x="5632450" y="0"/>
            <a:ext cx="4308475" cy="341313"/>
          </a:xfrm>
          <a:prstGeom prst="rect">
            <a:avLst/>
          </a:prstGeom>
        </p:spPr>
        <p:txBody>
          <a:bodyPr vert="horz" wrap="square" lIns="91586" tIns="45793" rIns="91586" bIns="45793" numCol="1" anchor="t" anchorCtr="0" compatLnSpc="1">
            <a:prstTxWarp prst="textNoShape">
              <a:avLst/>
            </a:prstTxWarp>
          </a:bodyPr>
          <a:lstStyle>
            <a:lvl1pPr algn="r" eaLnBrk="1" hangingPunct="1">
              <a:defRPr sz="1200">
                <a:latin typeface="Calibri" pitchFamily="34" charset="0"/>
                <a:cs typeface="Arial" panose="020B0604020202020204" pitchFamily="34" charset="0"/>
              </a:defRPr>
            </a:lvl1pPr>
          </a:lstStyle>
          <a:p>
            <a:pPr>
              <a:defRPr/>
            </a:pPr>
            <a:fld id="{D41016CA-4B90-4E0E-8545-2A66B5CCADEC}" type="datetimeFigureOut">
              <a:rPr lang="en-US" altLang="en-US"/>
              <a:pPr>
                <a:defRPr/>
              </a:pPr>
              <a:t>1/12/2020</a:t>
            </a:fld>
            <a:endParaRPr lang="en-GB" altLang="en-US"/>
          </a:p>
        </p:txBody>
      </p:sp>
      <p:sp>
        <p:nvSpPr>
          <p:cNvPr id="4" name="Espace réservé de l'image des diapositives 3">
            <a:extLst>
              <a:ext uri="{FF2B5EF4-FFF2-40B4-BE49-F238E27FC236}">
                <a16:creationId xmlns:a16="http://schemas.microsoft.com/office/drawing/2014/main" id="{37326593-C691-4606-8AA0-F2AF9C5D1C7D}"/>
              </a:ext>
            </a:extLst>
          </p:cNvPr>
          <p:cNvSpPr>
            <a:spLocks noGrp="1" noRot="1" noChangeAspect="1"/>
          </p:cNvSpPr>
          <p:nvPr>
            <p:ph type="sldImg" idx="2"/>
          </p:nvPr>
        </p:nvSpPr>
        <p:spPr>
          <a:xfrm>
            <a:off x="3268663" y="511175"/>
            <a:ext cx="3405187" cy="2554288"/>
          </a:xfrm>
          <a:prstGeom prst="rect">
            <a:avLst/>
          </a:prstGeom>
          <a:noFill/>
          <a:ln w="12700">
            <a:solidFill>
              <a:prstClr val="black"/>
            </a:solidFill>
          </a:ln>
        </p:spPr>
        <p:txBody>
          <a:bodyPr vert="horz" lIns="91586" tIns="45793" rIns="91586" bIns="45793" rtlCol="0" anchor="ctr"/>
          <a:lstStyle/>
          <a:p>
            <a:pPr lvl="0"/>
            <a:endParaRPr lang="en-GB" noProof="0"/>
          </a:p>
        </p:txBody>
      </p:sp>
      <p:sp>
        <p:nvSpPr>
          <p:cNvPr id="5" name="Espace réservé des commentaires 4">
            <a:extLst>
              <a:ext uri="{FF2B5EF4-FFF2-40B4-BE49-F238E27FC236}">
                <a16:creationId xmlns:a16="http://schemas.microsoft.com/office/drawing/2014/main" id="{BB55A40E-37CC-44E9-B7B1-D172709F3ADE}"/>
              </a:ext>
            </a:extLst>
          </p:cNvPr>
          <p:cNvSpPr>
            <a:spLocks noGrp="1"/>
          </p:cNvSpPr>
          <p:nvPr>
            <p:ph type="body" sz="quarter" idx="3"/>
          </p:nvPr>
        </p:nvSpPr>
        <p:spPr>
          <a:xfrm>
            <a:off x="995363" y="3235325"/>
            <a:ext cx="7951787" cy="3063875"/>
          </a:xfrm>
          <a:prstGeom prst="rect">
            <a:avLst/>
          </a:prstGeom>
        </p:spPr>
        <p:txBody>
          <a:bodyPr vert="horz" wrap="square" lIns="91586" tIns="45793" rIns="91586" bIns="45793" numCol="1" anchor="t" anchorCtr="0" compatLnSpc="1">
            <a:prstTxWarp prst="textNoShape">
              <a:avLst/>
            </a:prstTxWarp>
            <a:normAutofit/>
          </a:bodyPr>
          <a:lstStyle/>
          <a:p>
            <a:pPr lvl="0"/>
            <a:r>
              <a:rPr lang="fr-FR" altLang="en-US" noProof="0"/>
              <a:t>Cliquez pour modifier les styles du texte du masque</a:t>
            </a:r>
          </a:p>
          <a:p>
            <a:pPr lvl="1"/>
            <a:r>
              <a:rPr lang="fr-FR" altLang="en-US" noProof="0"/>
              <a:t>Deuxième niveau</a:t>
            </a:r>
          </a:p>
          <a:p>
            <a:pPr lvl="2"/>
            <a:r>
              <a:rPr lang="fr-FR" altLang="en-US" noProof="0"/>
              <a:t>Troisième niveau</a:t>
            </a:r>
          </a:p>
          <a:p>
            <a:pPr lvl="3"/>
            <a:r>
              <a:rPr lang="fr-FR" altLang="en-US" noProof="0"/>
              <a:t>Quatrième niveau</a:t>
            </a:r>
          </a:p>
          <a:p>
            <a:pPr lvl="4"/>
            <a:r>
              <a:rPr lang="fr-FR" altLang="en-US" noProof="0"/>
              <a:t>Cinquième niveau</a:t>
            </a:r>
            <a:endParaRPr lang="en-GB" altLang="en-US" noProof="0"/>
          </a:p>
        </p:txBody>
      </p:sp>
      <p:sp>
        <p:nvSpPr>
          <p:cNvPr id="6" name="Espace réservé du pied de page 5">
            <a:extLst>
              <a:ext uri="{FF2B5EF4-FFF2-40B4-BE49-F238E27FC236}">
                <a16:creationId xmlns:a16="http://schemas.microsoft.com/office/drawing/2014/main" id="{2FC16423-0A1D-46EC-BE29-6BB7539DB713}"/>
              </a:ext>
            </a:extLst>
          </p:cNvPr>
          <p:cNvSpPr>
            <a:spLocks noGrp="1"/>
          </p:cNvSpPr>
          <p:nvPr>
            <p:ph type="ftr" sz="quarter" idx="4"/>
          </p:nvPr>
        </p:nvSpPr>
        <p:spPr>
          <a:xfrm>
            <a:off x="0" y="6467475"/>
            <a:ext cx="4308475" cy="341313"/>
          </a:xfrm>
          <a:prstGeom prst="rect">
            <a:avLst/>
          </a:prstGeom>
        </p:spPr>
        <p:txBody>
          <a:bodyPr vert="horz" wrap="square" lIns="91586" tIns="45793" rIns="91586" bIns="45793" numCol="1" anchor="b" anchorCtr="0" compatLnSpc="1">
            <a:prstTxWarp prst="textNoShape">
              <a:avLst/>
            </a:prstTxWarp>
          </a:bodyPr>
          <a:lstStyle>
            <a:lvl1pPr eaLnBrk="1" hangingPunct="1">
              <a:defRPr sz="1200">
                <a:latin typeface="Calibri" pitchFamily="34" charset="0"/>
                <a:cs typeface="Arial" panose="020B0604020202020204" pitchFamily="34" charset="0"/>
              </a:defRPr>
            </a:lvl1pPr>
          </a:lstStyle>
          <a:p>
            <a:pPr>
              <a:defRPr/>
            </a:pPr>
            <a:endParaRPr lang="en-GB" altLang="en-US"/>
          </a:p>
        </p:txBody>
      </p:sp>
      <p:sp>
        <p:nvSpPr>
          <p:cNvPr id="7" name="Espace réservé du numéro de diapositive 6">
            <a:extLst>
              <a:ext uri="{FF2B5EF4-FFF2-40B4-BE49-F238E27FC236}">
                <a16:creationId xmlns:a16="http://schemas.microsoft.com/office/drawing/2014/main" id="{AB611ADE-1B42-409E-B727-4729979D46CC}"/>
              </a:ext>
            </a:extLst>
          </p:cNvPr>
          <p:cNvSpPr>
            <a:spLocks noGrp="1"/>
          </p:cNvSpPr>
          <p:nvPr>
            <p:ph type="sldNum" sz="quarter" idx="5"/>
          </p:nvPr>
        </p:nvSpPr>
        <p:spPr>
          <a:xfrm>
            <a:off x="5632450" y="6467475"/>
            <a:ext cx="4308475" cy="341313"/>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atin typeface="Calibri" panose="020F0502020204030204" pitchFamily="34" charset="0"/>
              </a:defRPr>
            </a:lvl1pPr>
          </a:lstStyle>
          <a:p>
            <a:fld id="{009C434A-8A71-43D6-987E-1118A7A652DF}" type="slidenum">
              <a:rPr lang="en-GB" altLang="en-US"/>
              <a:pPr/>
              <a:t>‹#›</a:t>
            </a:fld>
            <a:endParaRPr lang="en-GB" altLang="en-US"/>
          </a:p>
        </p:txBody>
      </p:sp>
    </p:spTree>
    <p:extLst>
      <p:ext uri="{BB962C8B-B14F-4D97-AF65-F5344CB8AC3E}">
        <p14:creationId xmlns:p14="http://schemas.microsoft.com/office/powerpoint/2010/main" val="8198130"/>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A140A36-D2CD-4622-BDFB-BCD9C792CD44}"/>
              </a:ext>
            </a:extLst>
          </p:cNvPr>
          <p:cNvSpPr txBox="1">
            <a:spLocks noGrp="1" noChangeArrowheads="1"/>
          </p:cNvSpPr>
          <p:nvPr/>
        </p:nvSpPr>
        <p:spPr bwMode="auto">
          <a:xfrm>
            <a:off x="5630863" y="6467475"/>
            <a:ext cx="4310062"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86" tIns="45793" rIns="91586" bIns="45793"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628465D-3AA0-4AF4-BFE8-5CE47CBE5DDF}" type="slidenum">
              <a:rPr lang="en-GB" altLang="en-US">
                <a:latin typeface="Arial" panose="020B0604020202020204" pitchFamily="34" charset="0"/>
              </a:rPr>
              <a:pPr algn="r" eaLnBrk="1" hangingPunct="1">
                <a:spcBef>
                  <a:spcPct val="0"/>
                </a:spcBef>
              </a:pPr>
              <a:t>1</a:t>
            </a:fld>
            <a:endParaRPr lang="en-GB" altLang="en-US">
              <a:latin typeface="Arial" panose="020B0604020202020204" pitchFamily="34" charset="0"/>
            </a:endParaRPr>
          </a:p>
        </p:txBody>
      </p:sp>
      <p:sp>
        <p:nvSpPr>
          <p:cNvPr id="38915" name="Rectangle 2">
            <a:extLst>
              <a:ext uri="{FF2B5EF4-FFF2-40B4-BE49-F238E27FC236}">
                <a16:creationId xmlns:a16="http://schemas.microsoft.com/office/drawing/2014/main" id="{75B608FD-3E9A-4F2B-8F6B-A57439C494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a:extLst>
              <a:ext uri="{FF2B5EF4-FFF2-40B4-BE49-F238E27FC236}">
                <a16:creationId xmlns:a16="http://schemas.microsoft.com/office/drawing/2014/main" id="{EA9F7AEE-E766-41B2-9A81-E5BD7B5327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09C434A-8A71-43D6-987E-1118A7A652DF}"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74268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Header Placeholder 3"/>
          <p:cNvSpPr>
            <a:spLocks noGrp="1"/>
          </p:cNvSpPr>
          <p:nvPr>
            <p:ph type="hd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prstClr val="black"/>
              </a:solidFill>
              <a:effectLst/>
              <a:uLnTx/>
              <a:uFillTx/>
              <a:latin typeface="Calibri"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prstClr val="black"/>
              </a:solidFill>
              <a:effectLst/>
              <a:uLnTx/>
              <a:uFillTx/>
              <a:latin typeface="Calibri"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09C434A-8A71-43D6-987E-1118A7A652DF}"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4037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ltLang="ja-JP" dirty="0">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solidFill>
                <a:srgbClr val="000000"/>
              </a:solidFill>
            </a:endParaRPr>
          </a:p>
        </p:txBody>
      </p:sp>
    </p:spTree>
    <p:extLst>
      <p:ext uri="{BB962C8B-B14F-4D97-AF65-F5344CB8AC3E}">
        <p14:creationId xmlns:p14="http://schemas.microsoft.com/office/powerpoint/2010/main" val="411344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1410117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277782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endParaRPr lang="en-GB"/>
          </a:p>
        </p:txBody>
      </p:sp>
      <p:sp>
        <p:nvSpPr>
          <p:cNvPr id="3" name="Espace réservé du numéro de diapositive 5">
            <a:extLst>
              <a:ext uri="{FF2B5EF4-FFF2-40B4-BE49-F238E27FC236}">
                <a16:creationId xmlns:a16="http://schemas.microsoft.com/office/drawing/2014/main" id="{590BAAB4-9C33-4323-9216-98E66F667207}"/>
              </a:ext>
            </a:extLst>
          </p:cNvPr>
          <p:cNvSpPr>
            <a:spLocks noGrp="1"/>
          </p:cNvSpPr>
          <p:nvPr>
            <p:ph type="sldNum" sz="quarter" idx="10"/>
          </p:nvPr>
        </p:nvSpPr>
        <p:spPr/>
        <p:txBody>
          <a:bodyPr/>
          <a:lstStyle>
            <a:lvl1pPr>
              <a:defRPr/>
            </a:lvl1pPr>
          </a:lstStyle>
          <a:p>
            <a:fld id="{3BB9CCB1-8AB7-415E-A0DD-295BFEB870A3}" type="slidenum">
              <a:rPr lang="en-GB" altLang="en-US"/>
              <a:pPr/>
              <a:t>‹#›</a:t>
            </a:fld>
            <a:endParaRPr lang="en-GB" altLang="en-US"/>
          </a:p>
        </p:txBody>
      </p:sp>
    </p:spTree>
    <p:extLst>
      <p:ext uri="{BB962C8B-B14F-4D97-AF65-F5344CB8AC3E}">
        <p14:creationId xmlns:p14="http://schemas.microsoft.com/office/powerpoint/2010/main" val="7633280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ltLang="ja-JP" dirty="0">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solidFill>
                <a:srgbClr val="000000"/>
              </a:solidFill>
            </a:endParaRPr>
          </a:p>
        </p:txBody>
      </p:sp>
    </p:spTree>
    <p:extLst>
      <p:ext uri="{BB962C8B-B14F-4D97-AF65-F5344CB8AC3E}">
        <p14:creationId xmlns:p14="http://schemas.microsoft.com/office/powerpoint/2010/main" val="3908380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FR" dirty="0"/>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959007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1719900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129117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ja-JP">
              <a:solidFill>
                <a:srgbClr val="000000"/>
              </a:solidFill>
            </a:endParaRPr>
          </a:p>
        </p:txBody>
      </p:sp>
      <p:sp>
        <p:nvSpPr>
          <p:cNvPr id="8" name="Espace réservé du pied de page 7"/>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686483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ja-JP">
              <a:solidFill>
                <a:srgbClr val="000000"/>
              </a:solidFill>
            </a:endParaRPr>
          </a:p>
        </p:txBody>
      </p:sp>
      <p:sp>
        <p:nvSpPr>
          <p:cNvPr id="4" name="Espace réservé du pied de page 3"/>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184021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solidFill>
                <a:srgbClr val="000000"/>
              </a:solidFill>
            </a:endParaRPr>
          </a:p>
        </p:txBody>
      </p:sp>
      <p:sp>
        <p:nvSpPr>
          <p:cNvPr id="3" name="Espace réservé du pied de page 2"/>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70034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FR" dirty="0"/>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731130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034676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1240388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246524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701328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endParaRPr lang="en-GB"/>
          </a:p>
        </p:txBody>
      </p:sp>
      <p:sp>
        <p:nvSpPr>
          <p:cNvPr id="3" name="Espace réservé du numéro de diapositive 5">
            <a:extLst>
              <a:ext uri="{FF2B5EF4-FFF2-40B4-BE49-F238E27FC236}">
                <a16:creationId xmlns:a16="http://schemas.microsoft.com/office/drawing/2014/main" id="{590BAAB4-9C33-4323-9216-98E66F667207}"/>
              </a:ext>
            </a:extLst>
          </p:cNvPr>
          <p:cNvSpPr>
            <a:spLocks noGrp="1"/>
          </p:cNvSpPr>
          <p:nvPr>
            <p:ph type="sldNum" sz="quarter" idx="10"/>
          </p:nvPr>
        </p:nvSpPr>
        <p:spPr/>
        <p:txBody>
          <a:bodyPr/>
          <a:lstStyle>
            <a:lvl1pPr>
              <a:defRPr/>
            </a:lvl1pPr>
          </a:lstStyle>
          <a:p>
            <a:fld id="{3BB9CCB1-8AB7-415E-A0DD-295BFEB870A3}" type="slidenum">
              <a:rPr lang="en-GB" altLang="en-US"/>
              <a:pPr/>
              <a:t>‹#›</a:t>
            </a:fld>
            <a:endParaRPr lang="en-GB" altLang="en-US"/>
          </a:p>
        </p:txBody>
      </p:sp>
    </p:spTree>
    <p:extLst>
      <p:ext uri="{BB962C8B-B14F-4D97-AF65-F5344CB8AC3E}">
        <p14:creationId xmlns:p14="http://schemas.microsoft.com/office/powerpoint/2010/main" val="94157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48358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103922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ja-JP">
              <a:solidFill>
                <a:srgbClr val="000000"/>
              </a:solidFill>
            </a:endParaRPr>
          </a:p>
        </p:txBody>
      </p:sp>
      <p:sp>
        <p:nvSpPr>
          <p:cNvPr id="8" name="Espace réservé du pied de page 7"/>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03650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ja-JP">
              <a:solidFill>
                <a:srgbClr val="000000"/>
              </a:solidFill>
            </a:endParaRPr>
          </a:p>
        </p:txBody>
      </p:sp>
      <p:sp>
        <p:nvSpPr>
          <p:cNvPr id="4" name="Espace réservé du pied de page 3"/>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32748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solidFill>
                <a:srgbClr val="000000"/>
              </a:solidFill>
            </a:endParaRPr>
          </a:p>
        </p:txBody>
      </p:sp>
      <p:sp>
        <p:nvSpPr>
          <p:cNvPr id="3" name="Espace réservé du pied de page 2"/>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749625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326111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solidFill>
                <a:srgbClr val="000000"/>
              </a:solidFill>
            </a:endParaRPr>
          </a:p>
        </p:txBody>
      </p:sp>
      <p:sp>
        <p:nvSpPr>
          <p:cNvPr id="6" name="Espace réservé du pied de page 5"/>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solidFill>
                  <a:srgbClr val="000000"/>
                </a:solidFill>
              </a:rPr>
              <a:pPr/>
              <a:t>‹#›</a:t>
            </a:fld>
            <a:endParaRPr lang="fr-FR" altLang="ja-JP">
              <a:solidFill>
                <a:srgbClr val="000000"/>
              </a:solidFill>
            </a:endParaRPr>
          </a:p>
        </p:txBody>
      </p:sp>
    </p:spTree>
    <p:extLst>
      <p:ext uri="{BB962C8B-B14F-4D97-AF65-F5344CB8AC3E}">
        <p14:creationId xmlns:p14="http://schemas.microsoft.com/office/powerpoint/2010/main" val="238225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pPr eaLnBrk="1" hangingPunct="1"/>
            <a:endParaRPr lang="fr-FR"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pPr eaLnBrk="1" hangingPunct="1"/>
            <a:endParaRPr lang="fr-FR"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pPr eaLnBrk="1" hangingPunct="1"/>
            <a:fld id="{841ADF96-E6CA-4184-9617-4AA0842E2F41}" type="slidenum">
              <a:rPr lang="ja-JP" altLang="fr-FR">
                <a:solidFill>
                  <a:srgbClr val="000000"/>
                </a:solidFill>
                <a:latin typeface="Arial" charset="0"/>
              </a:rPr>
              <a:pPr eaLnBrk="1" hangingPunct="1"/>
              <a:t>‹#›</a:t>
            </a:fld>
            <a:endParaRPr lang="fr-FR" altLang="ja-JP">
              <a:solidFill>
                <a:srgbClr val="000000"/>
              </a:solidFill>
              <a:latin typeface="Arial" charset="0"/>
            </a:endParaRPr>
          </a:p>
        </p:txBody>
      </p:sp>
      <p:pic>
        <p:nvPicPr>
          <p:cNvPr id="7" name="Image 6">
            <a:extLst>
              <a:ext uri="{FF2B5EF4-FFF2-40B4-BE49-F238E27FC236}">
                <a16:creationId xmlns:a16="http://schemas.microsoft.com/office/drawing/2014/main" id="{55F9AB65-48AB-4ADF-A9A1-A51ECD7198C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2255" y="33445"/>
            <a:ext cx="1686754" cy="908251"/>
          </a:xfrm>
          <a:prstGeom prst="rect">
            <a:avLst/>
          </a:prstGeom>
        </p:spPr>
      </p:pic>
    </p:spTree>
    <p:extLst>
      <p:ext uri="{BB962C8B-B14F-4D97-AF65-F5344CB8AC3E}">
        <p14:creationId xmlns:p14="http://schemas.microsoft.com/office/powerpoint/2010/main" val="587212678"/>
      </p:ext>
    </p:extLst>
  </p:cSld>
  <p:clrMap bg1="lt1" tx1="dk1" bg2="lt2" tx2="dk2" accent1="accent1" accent2="accent2" accent3="accent3" accent4="accent4" accent5="accent5" accent6="accent6" hlink="hlink" folHlink="folHlink"/>
  <p:sldLayoutIdLst>
    <p:sldLayoutId id="2147485964" r:id="rId1"/>
    <p:sldLayoutId id="2147485965" r:id="rId2"/>
    <p:sldLayoutId id="2147485966" r:id="rId3"/>
    <p:sldLayoutId id="2147485967" r:id="rId4"/>
    <p:sldLayoutId id="2147485968" r:id="rId5"/>
    <p:sldLayoutId id="2147485969" r:id="rId6"/>
    <p:sldLayoutId id="2147485970" r:id="rId7"/>
    <p:sldLayoutId id="2147485971" r:id="rId8"/>
    <p:sldLayoutId id="2147485972" r:id="rId9"/>
    <p:sldLayoutId id="2147485973" r:id="rId10"/>
    <p:sldLayoutId id="2147485974" r:id="rId11"/>
    <p:sldLayoutId id="2147485923"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5"/>
        </a:buBlip>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v"/>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pPr eaLnBrk="1" hangingPunct="1"/>
            <a:endParaRPr lang="fr-FR"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pPr eaLnBrk="1" hangingPunct="1"/>
            <a:r>
              <a:rPr lang="ja-JP" altLang="fr-FR">
                <a:solidFill>
                  <a:srgbClr val="000000"/>
                </a:solidFill>
                <a:latin typeface="Arial" charset="0"/>
              </a:rPr>
              <a:t>YvdS - 28 May 06</a:t>
            </a:r>
            <a:endParaRPr lang="fr-FR"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pPr eaLnBrk="1" hangingPunct="1"/>
            <a:fld id="{841ADF96-E6CA-4184-9617-4AA0842E2F41}" type="slidenum">
              <a:rPr lang="ja-JP" altLang="fr-FR">
                <a:solidFill>
                  <a:srgbClr val="000000"/>
                </a:solidFill>
                <a:latin typeface="Arial" charset="0"/>
              </a:rPr>
              <a:pPr eaLnBrk="1" hangingPunct="1"/>
              <a:t>‹#›</a:t>
            </a:fld>
            <a:endParaRPr lang="fr-FR" altLang="ja-JP">
              <a:solidFill>
                <a:srgbClr val="000000"/>
              </a:solidFill>
              <a:latin typeface="Arial" charset="0"/>
            </a:endParaRPr>
          </a:p>
        </p:txBody>
      </p:sp>
      <p:pic>
        <p:nvPicPr>
          <p:cNvPr id="7" name="Image 6">
            <a:extLst>
              <a:ext uri="{FF2B5EF4-FFF2-40B4-BE49-F238E27FC236}">
                <a16:creationId xmlns:a16="http://schemas.microsoft.com/office/drawing/2014/main" id="{55F9AB65-48AB-4ADF-A9A1-A51ECD7198C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2255" y="33445"/>
            <a:ext cx="1686754" cy="908251"/>
          </a:xfrm>
          <a:prstGeom prst="rect">
            <a:avLst/>
          </a:prstGeom>
        </p:spPr>
      </p:pic>
    </p:spTree>
    <p:extLst>
      <p:ext uri="{BB962C8B-B14F-4D97-AF65-F5344CB8AC3E}">
        <p14:creationId xmlns:p14="http://schemas.microsoft.com/office/powerpoint/2010/main" val="1533367656"/>
      </p:ext>
    </p:extLst>
  </p:cSld>
  <p:clrMap bg1="lt1" tx1="dk1" bg2="lt2" tx2="dk2" accent1="accent1" accent2="accent2" accent3="accent3" accent4="accent4" accent5="accent5" accent6="accent6" hlink="hlink" folHlink="folHlink"/>
  <p:sldLayoutIdLst>
    <p:sldLayoutId id="2147485976" r:id="rId1"/>
    <p:sldLayoutId id="2147485977" r:id="rId2"/>
    <p:sldLayoutId id="2147485978" r:id="rId3"/>
    <p:sldLayoutId id="2147485979" r:id="rId4"/>
    <p:sldLayoutId id="2147485980" r:id="rId5"/>
    <p:sldLayoutId id="2147485981" r:id="rId6"/>
    <p:sldLayoutId id="2147485982" r:id="rId7"/>
    <p:sldLayoutId id="2147485983" r:id="rId8"/>
    <p:sldLayoutId id="2147485984" r:id="rId9"/>
    <p:sldLayoutId id="2147485985" r:id="rId10"/>
    <p:sldLayoutId id="2147485986" r:id="rId11"/>
    <p:sldLayoutId id="2147485987"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5"/>
        </a:buBlip>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v"/>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F096DD0-FE96-47F6-B278-A8CC367B8488}"/>
              </a:ext>
            </a:extLst>
          </p:cNvPr>
          <p:cNvSpPr>
            <a:spLocks noGrp="1"/>
          </p:cNvSpPr>
          <p:nvPr>
            <p:ph type="title" idx="4294967295"/>
          </p:nvPr>
        </p:nvSpPr>
        <p:spPr>
          <a:xfrm>
            <a:off x="225425" y="1624013"/>
            <a:ext cx="8775700" cy="3995737"/>
          </a:xfrm>
          <a:prstGeom prst="rect">
            <a:avLst/>
          </a:prstGeom>
        </p:spPr>
        <p:txBody>
          <a:bodyPr/>
          <a:lstStyle/>
          <a:p>
            <a:pPr>
              <a:tabLst>
                <a:tab pos="6727825" algn="l"/>
              </a:tabLst>
            </a:pPr>
            <a:r>
              <a:rPr lang="en-GB" altLang="en-US" sz="4000" b="1" dirty="0" smtClean="0">
                <a:solidFill>
                  <a:schemeClr val="tx1"/>
                </a:solidFill>
              </a:rPr>
              <a:t>History of</a:t>
            </a:r>
            <a:r>
              <a:rPr lang="en-GB" altLang="en-US" sz="4000" b="1" dirty="0">
                <a:solidFill>
                  <a:schemeClr val="tx1"/>
                </a:solidFill>
              </a:rPr>
              <a:t/>
            </a:r>
            <a:br>
              <a:rPr lang="en-GB" altLang="en-US" sz="4000" b="1" dirty="0">
                <a:solidFill>
                  <a:schemeClr val="tx1"/>
                </a:solidFill>
              </a:rPr>
            </a:br>
            <a:r>
              <a:rPr lang="en-GB" altLang="en-US" sz="4000" b="1" dirty="0" smtClean="0">
                <a:solidFill>
                  <a:schemeClr val="tx1"/>
                </a:solidFill>
              </a:rPr>
              <a:t>HD</a:t>
            </a:r>
            <a:r>
              <a:rPr lang="en-GB" altLang="en-US" sz="4000" b="1" dirty="0" smtClean="0">
                <a:solidFill>
                  <a:schemeClr val="tx1"/>
                </a:solidFill>
              </a:rPr>
              <a:t> </a:t>
            </a:r>
            <a:r>
              <a:rPr lang="en-GB" altLang="en-US" sz="4000" b="1" dirty="0">
                <a:solidFill>
                  <a:schemeClr val="tx1"/>
                </a:solidFill>
              </a:rPr>
              <a:t>FE Workshop</a:t>
            </a:r>
            <a:r>
              <a:rPr lang="en-GB" altLang="en-US" sz="4000" dirty="0">
                <a:solidFill>
                  <a:schemeClr val="tx1"/>
                </a:solidFill>
              </a:rPr>
              <a:t/>
            </a:r>
            <a:br>
              <a:rPr lang="en-GB" altLang="en-US" sz="4000" dirty="0">
                <a:solidFill>
                  <a:schemeClr val="tx1"/>
                </a:solidFill>
              </a:rPr>
            </a:br>
            <a:r>
              <a:rPr lang="en-GB" altLang="en-US" sz="4000" dirty="0">
                <a:solidFill>
                  <a:schemeClr val="tx1"/>
                </a:solidFill>
              </a:rPr>
              <a:t/>
            </a:r>
            <a:br>
              <a:rPr lang="en-GB" altLang="en-US" sz="4000" dirty="0">
                <a:solidFill>
                  <a:schemeClr val="tx1"/>
                </a:solidFill>
              </a:rPr>
            </a:br>
            <a:r>
              <a:rPr lang="en-GB" altLang="en-US" sz="4000" dirty="0">
                <a:solidFill>
                  <a:schemeClr val="tx1"/>
                </a:solidFill>
              </a:rPr>
              <a:t/>
            </a:r>
            <a:br>
              <a:rPr lang="en-GB" altLang="en-US" sz="4000" dirty="0">
                <a:solidFill>
                  <a:schemeClr val="tx1"/>
                </a:solidFill>
              </a:rPr>
            </a:br>
            <a:r>
              <a:rPr lang="en-GB" altLang="en-US" sz="2000" b="1" dirty="0">
                <a:solidFill>
                  <a:schemeClr val="tx1"/>
                </a:solidFill>
              </a:rPr>
              <a:t>FE Workshop, </a:t>
            </a:r>
            <a:r>
              <a:rPr lang="en-GB" altLang="en-US" sz="2000" b="1" dirty="0" smtClean="0">
                <a:solidFill>
                  <a:schemeClr val="tx1"/>
                </a:solidFill>
              </a:rPr>
              <a:t>80</a:t>
            </a:r>
            <a:r>
              <a:rPr lang="en-GB" altLang="en-US" sz="2000" b="1" baseline="30000" dirty="0" smtClean="0">
                <a:solidFill>
                  <a:schemeClr val="tx1"/>
                </a:solidFill>
              </a:rPr>
              <a:t>th</a:t>
            </a:r>
            <a:r>
              <a:rPr lang="en-GB" altLang="en-US" sz="2000" b="1" dirty="0" smtClean="0">
                <a:solidFill>
                  <a:schemeClr val="tx1"/>
                </a:solidFill>
              </a:rPr>
              <a:t> </a:t>
            </a:r>
            <a:r>
              <a:rPr lang="en-GB" altLang="en-US" sz="2000" b="1" dirty="0">
                <a:solidFill>
                  <a:schemeClr val="tx1"/>
                </a:solidFill>
              </a:rPr>
              <a:t>GRPE, Geneva </a:t>
            </a:r>
            <a:br>
              <a:rPr lang="en-GB" altLang="en-US" sz="2000" b="1" dirty="0">
                <a:solidFill>
                  <a:schemeClr val="tx1"/>
                </a:solidFill>
              </a:rPr>
            </a:br>
            <a:r>
              <a:rPr lang="en-GB" altLang="en-US" sz="2000" b="1" dirty="0" smtClean="0">
                <a:solidFill>
                  <a:schemeClr val="tx1"/>
                </a:solidFill>
              </a:rPr>
              <a:t>14</a:t>
            </a:r>
            <a:r>
              <a:rPr lang="en-GB" altLang="en-US" sz="2000" b="1" dirty="0" smtClean="0">
                <a:solidFill>
                  <a:schemeClr val="tx1"/>
                </a:solidFill>
              </a:rPr>
              <a:t> January 2020</a:t>
            </a:r>
            <a:r>
              <a:rPr lang="en-GB" altLang="en-US" sz="3200" dirty="0">
                <a:solidFill>
                  <a:schemeClr val="tx1"/>
                </a:solidFill>
              </a:rPr>
              <a:t/>
            </a:r>
            <a:br>
              <a:rPr lang="en-GB" altLang="en-US" sz="3200" dirty="0">
                <a:solidFill>
                  <a:schemeClr val="tx1"/>
                </a:solidFill>
              </a:rPr>
            </a:br>
            <a:r>
              <a:rPr lang="en-GB" altLang="en-US" sz="3200" dirty="0">
                <a:solidFill>
                  <a:schemeClr val="tx1"/>
                </a:solidFill>
              </a:rPr>
              <a:t/>
            </a:r>
            <a:br>
              <a:rPr lang="en-GB" altLang="en-US" sz="3200" dirty="0">
                <a:solidFill>
                  <a:schemeClr val="tx1"/>
                </a:solidFill>
              </a:rPr>
            </a:br>
            <a:r>
              <a:rPr lang="en-GB" altLang="en-US" sz="3200" dirty="0">
                <a:solidFill>
                  <a:schemeClr val="tx1"/>
                </a:solidFill>
              </a:rPr>
              <a:t/>
            </a:r>
            <a:br>
              <a:rPr lang="en-GB" altLang="en-US" sz="3200" dirty="0">
                <a:solidFill>
                  <a:schemeClr val="tx1"/>
                </a:solidFill>
              </a:rPr>
            </a:br>
            <a:endParaRPr lang="en-GB" altLang="en-US" sz="2000" dirty="0">
              <a:solidFill>
                <a:schemeClr val="tx1"/>
              </a:solidFill>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565" y="223838"/>
            <a:ext cx="6793992" cy="630618"/>
          </a:xfrm>
        </p:spPr>
        <p:txBody>
          <a:bodyPr/>
          <a:lstStyle/>
          <a:p>
            <a:pPr algn="l"/>
            <a:r>
              <a:rPr kumimoji="1" lang="en-US" altLang="ja-JP" sz="2800" b="1" dirty="0" smtClean="0">
                <a:solidFill>
                  <a:srgbClr val="000CC0"/>
                </a:solidFill>
              </a:rPr>
              <a:t>OICA Comment in GRPE of May 2019</a:t>
            </a:r>
            <a:endParaRPr kumimoji="1" lang="ja-JP" altLang="en-US" sz="2800" b="1" dirty="0">
              <a:solidFill>
                <a:srgbClr val="000CC0"/>
              </a:solidFill>
            </a:endParaRPr>
          </a:p>
        </p:txBody>
      </p:sp>
      <p:sp>
        <p:nvSpPr>
          <p:cNvPr id="3" name="コンテンツ プレースホルダー 2"/>
          <p:cNvSpPr>
            <a:spLocks noGrp="1"/>
          </p:cNvSpPr>
          <p:nvPr>
            <p:ph idx="1"/>
          </p:nvPr>
        </p:nvSpPr>
        <p:spPr>
          <a:xfrm>
            <a:off x="457200" y="857956"/>
            <a:ext cx="8229600" cy="5790184"/>
          </a:xfrm>
        </p:spPr>
        <p:txBody>
          <a:bodyPr/>
          <a:lstStyle/>
          <a:p>
            <a:pPr marL="0" indent="0">
              <a:buNone/>
            </a:pPr>
            <a:r>
              <a:rPr kumimoji="1" lang="en-US" altLang="ja-JP" sz="1900" b="1" dirty="0"/>
              <a:t>First Workshop</a:t>
            </a:r>
          </a:p>
          <a:p>
            <a:r>
              <a:rPr kumimoji="1" lang="en-US" altLang="ja-JP" sz="1900" dirty="0"/>
              <a:t>First Workshop organized during the last GRPE kicked-off HD FE Harmonization: OICA would like to express gratitude for participation from various stakeholders.</a:t>
            </a:r>
          </a:p>
          <a:p>
            <a:r>
              <a:rPr kumimoji="1" lang="en-US" altLang="ja-JP" sz="1900" dirty="0"/>
              <a:t>Latest information on regulations and measurement methodologies was provided from/shared among EC, China, Korea, Japan and ICCT in this WS, followed by views/opinions exchanges</a:t>
            </a:r>
            <a:r>
              <a:rPr kumimoji="1" lang="ja-JP" altLang="en-US" sz="1900" dirty="0"/>
              <a:t>　</a:t>
            </a:r>
            <a:r>
              <a:rPr kumimoji="1" lang="en-US" altLang="ja-JP" sz="1900" dirty="0"/>
              <a:t>on the harmonization.</a:t>
            </a:r>
          </a:p>
          <a:p>
            <a:r>
              <a:rPr kumimoji="1" lang="en-US" altLang="ja-JP" sz="1900" dirty="0"/>
              <a:t>GRPE main meeting concluded that OICA organize next WS during GRPE in January 2020 to further promote our activities on harmonization.</a:t>
            </a:r>
          </a:p>
          <a:p>
            <a:endParaRPr kumimoji="1" lang="en-US" altLang="ja-JP" sz="1900" dirty="0"/>
          </a:p>
          <a:p>
            <a:pPr marL="0" indent="0">
              <a:buNone/>
            </a:pPr>
            <a:r>
              <a:rPr kumimoji="1" lang="en-US" altLang="ja-JP" sz="1900" b="1" dirty="0"/>
              <a:t>Next Workshop</a:t>
            </a:r>
          </a:p>
          <a:p>
            <a:r>
              <a:rPr kumimoji="1" lang="en-US" altLang="ja-JP" sz="1900" dirty="0"/>
              <a:t>While each government is implementing and/or upgrading FE regulation, </a:t>
            </a:r>
            <a:r>
              <a:rPr kumimoji="1" lang="ja-JP" altLang="en-US" sz="1900" dirty="0"/>
              <a:t> </a:t>
            </a:r>
            <a:r>
              <a:rPr kumimoji="1" lang="en-US" altLang="ja-JP" sz="1900" dirty="0"/>
              <a:t>OICA recognize that the acceleration of harmonize with the coordination among each government is required. Therefore OICA is pleased to make our effort to organize effective WS.</a:t>
            </a:r>
          </a:p>
          <a:p>
            <a:r>
              <a:rPr kumimoji="1" lang="en-US" altLang="ja-JP" sz="1900" dirty="0"/>
              <a:t>OICA would like to request all stakeholder’s active participation in the next WS where constructive discussion for harmonization is expected.</a:t>
            </a:r>
          </a:p>
          <a:p>
            <a:endParaRPr kumimoji="1" lang="ja-JP" altLang="en-US" sz="1900" dirty="0"/>
          </a:p>
        </p:txBody>
      </p:sp>
    </p:spTree>
    <p:extLst>
      <p:ext uri="{BB962C8B-B14F-4D97-AF65-F5344CB8AC3E}">
        <p14:creationId xmlns:p14="http://schemas.microsoft.com/office/powerpoint/2010/main" val="2361616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2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565" y="223838"/>
            <a:ext cx="6793992" cy="630618"/>
          </a:xfrm>
        </p:spPr>
        <p:txBody>
          <a:bodyPr/>
          <a:lstStyle/>
          <a:p>
            <a:pPr algn="l"/>
            <a:r>
              <a:rPr kumimoji="1" lang="en-US" altLang="ja-JP" sz="2800" b="1" dirty="0" smtClean="0">
                <a:solidFill>
                  <a:srgbClr val="000CC0"/>
                </a:solidFill>
              </a:rPr>
              <a:t>OICA Comment in last GRPE</a:t>
            </a:r>
            <a:endParaRPr kumimoji="1" lang="ja-JP" altLang="en-US" sz="2800" b="1" dirty="0">
              <a:solidFill>
                <a:srgbClr val="000CC0"/>
              </a:solidFill>
            </a:endParaRPr>
          </a:p>
        </p:txBody>
      </p:sp>
      <p:sp>
        <p:nvSpPr>
          <p:cNvPr id="3" name="コンテンツ プレースホルダー 2"/>
          <p:cNvSpPr>
            <a:spLocks noGrp="1"/>
          </p:cNvSpPr>
          <p:nvPr>
            <p:ph idx="1"/>
          </p:nvPr>
        </p:nvSpPr>
        <p:spPr>
          <a:xfrm>
            <a:off x="457200" y="752856"/>
            <a:ext cx="8229600" cy="5790184"/>
          </a:xfrm>
        </p:spPr>
        <p:txBody>
          <a:bodyPr/>
          <a:lstStyle/>
          <a:p>
            <a:pPr marL="0" indent="0">
              <a:buNone/>
            </a:pPr>
            <a:r>
              <a:rPr kumimoji="1" lang="en-US" altLang="ja-JP" sz="1900" b="1" dirty="0"/>
              <a:t>First Workshop</a:t>
            </a:r>
          </a:p>
          <a:p>
            <a:r>
              <a:rPr kumimoji="1" lang="en-US" altLang="ja-JP" sz="1900" dirty="0"/>
              <a:t>First Workshop organized during the last GRPE kicked-off HD FE Harmonization: OICA would like to express gratitude for participation from various stakeholders.</a:t>
            </a:r>
          </a:p>
          <a:p>
            <a:r>
              <a:rPr kumimoji="1" lang="en-US" altLang="ja-JP" sz="1900" dirty="0"/>
              <a:t>Latest information on regulations and measurement methodologies was provided from/shared among EC, China, Korea, Japan and ICCT in this WS, followed by views/opinions exchanges</a:t>
            </a:r>
            <a:r>
              <a:rPr kumimoji="1" lang="ja-JP" altLang="en-US" sz="1900" dirty="0"/>
              <a:t>　</a:t>
            </a:r>
            <a:r>
              <a:rPr kumimoji="1" lang="en-US" altLang="ja-JP" sz="1900" dirty="0"/>
              <a:t>on the harmonization.</a:t>
            </a:r>
          </a:p>
          <a:p>
            <a:r>
              <a:rPr kumimoji="1" lang="en-US" altLang="ja-JP" sz="1900" dirty="0"/>
              <a:t>GRPE main meeting concluded that OICA organize next WS during GRPE in January 2020 to further promote our activities on harmonization.</a:t>
            </a:r>
          </a:p>
          <a:p>
            <a:endParaRPr kumimoji="1" lang="en-US" altLang="ja-JP" sz="1900" dirty="0"/>
          </a:p>
          <a:p>
            <a:pPr marL="0" indent="0">
              <a:buNone/>
            </a:pPr>
            <a:r>
              <a:rPr kumimoji="1" lang="en-US" altLang="ja-JP" sz="1900" b="1" dirty="0"/>
              <a:t>Next Workshop</a:t>
            </a:r>
          </a:p>
          <a:p>
            <a:r>
              <a:rPr kumimoji="1" lang="en-US" altLang="ja-JP" sz="1900" dirty="0"/>
              <a:t>While each government is implementing and/or upgrading FE regulation, </a:t>
            </a:r>
            <a:r>
              <a:rPr kumimoji="1" lang="ja-JP" altLang="en-US" sz="1900" dirty="0"/>
              <a:t> </a:t>
            </a:r>
            <a:r>
              <a:rPr kumimoji="1" lang="en-US" altLang="ja-JP" sz="1900" dirty="0"/>
              <a:t>OICA recognize that the acceleration of harmonize with the coordination among each government is required. Therefore OICA is pleased to make our effort to organize effective WS.</a:t>
            </a:r>
          </a:p>
          <a:p>
            <a:r>
              <a:rPr kumimoji="1" lang="en-US" altLang="ja-JP" sz="1900" dirty="0"/>
              <a:t>OICA would like to request all stakeholder’s active participation in the next WS where constructive discussion for harmonization is expected.</a:t>
            </a:r>
          </a:p>
          <a:p>
            <a:endParaRPr kumimoji="1" lang="ja-JP" altLang="en-US" sz="1900" dirty="0"/>
          </a:p>
        </p:txBody>
      </p:sp>
    </p:spTree>
    <p:extLst>
      <p:ext uri="{BB962C8B-B14F-4D97-AF65-F5344CB8AC3E}">
        <p14:creationId xmlns:p14="http://schemas.microsoft.com/office/powerpoint/2010/main" val="227038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565" y="223838"/>
            <a:ext cx="6793992" cy="630618"/>
          </a:xfrm>
        </p:spPr>
        <p:txBody>
          <a:bodyPr/>
          <a:lstStyle/>
          <a:p>
            <a:pPr algn="l"/>
            <a:r>
              <a:rPr kumimoji="1" lang="en-US" altLang="ja-JP" sz="2800" b="1" dirty="0" smtClean="0">
                <a:solidFill>
                  <a:srgbClr val="0070C0"/>
                </a:solidFill>
              </a:rPr>
              <a:t>1st WS of HD FE Harmonization</a:t>
            </a:r>
            <a:endParaRPr kumimoji="1" lang="ja-JP" altLang="en-US" sz="2800" b="1" dirty="0">
              <a:solidFill>
                <a:srgbClr val="0070C0"/>
              </a:solidFill>
            </a:endParaRPr>
          </a:p>
        </p:txBody>
      </p:sp>
      <p:sp>
        <p:nvSpPr>
          <p:cNvPr id="3" name="コンテンツ プレースホルダー 2"/>
          <p:cNvSpPr>
            <a:spLocks noGrp="1"/>
          </p:cNvSpPr>
          <p:nvPr>
            <p:ph idx="1"/>
          </p:nvPr>
        </p:nvSpPr>
        <p:spPr>
          <a:xfrm>
            <a:off x="457200" y="1576552"/>
            <a:ext cx="8229600" cy="4966488"/>
          </a:xfrm>
        </p:spPr>
        <p:txBody>
          <a:bodyPr/>
          <a:lstStyle/>
          <a:p>
            <a:pPr>
              <a:spcBef>
                <a:spcPts val="1800"/>
              </a:spcBef>
            </a:pPr>
            <a:r>
              <a:rPr kumimoji="1" lang="en-US" altLang="ja-JP" sz="2400" dirty="0" smtClean="0"/>
              <a:t>First </a:t>
            </a:r>
            <a:r>
              <a:rPr kumimoji="1" lang="en-US" altLang="ja-JP" sz="2400" dirty="0"/>
              <a:t>Workshop organized </a:t>
            </a:r>
            <a:r>
              <a:rPr kumimoji="1" lang="en-US" altLang="ja-JP" sz="2400" dirty="0" smtClean="0"/>
              <a:t>during in GRPE of Jan. 2019 </a:t>
            </a:r>
            <a:r>
              <a:rPr kumimoji="1" lang="en-US" altLang="ja-JP" sz="2400" dirty="0"/>
              <a:t>kicked-off HD FE </a:t>
            </a:r>
            <a:r>
              <a:rPr kumimoji="1" lang="en-US" altLang="ja-JP" sz="2400" dirty="0" smtClean="0"/>
              <a:t>Harmonization with participation </a:t>
            </a:r>
            <a:r>
              <a:rPr kumimoji="1" lang="en-US" altLang="ja-JP" sz="2400" dirty="0"/>
              <a:t>from various stakeholders.</a:t>
            </a:r>
          </a:p>
          <a:p>
            <a:pPr>
              <a:spcBef>
                <a:spcPts val="1800"/>
              </a:spcBef>
            </a:pPr>
            <a:r>
              <a:rPr kumimoji="1" lang="en-US" altLang="ja-JP" sz="2400" dirty="0"/>
              <a:t>Latest information on regulations and measurement methodologies was provided from/shared among EC, China, Korea, Japan and ICCT in this WS, followed by views/opinions exchanges</a:t>
            </a:r>
            <a:r>
              <a:rPr kumimoji="1" lang="ja-JP" altLang="en-US" sz="2400" dirty="0"/>
              <a:t>　</a:t>
            </a:r>
            <a:r>
              <a:rPr kumimoji="1" lang="en-US" altLang="ja-JP" sz="2400" dirty="0"/>
              <a:t>on the harmonization.</a:t>
            </a:r>
          </a:p>
          <a:p>
            <a:pPr>
              <a:spcBef>
                <a:spcPts val="1800"/>
              </a:spcBef>
            </a:pPr>
            <a:r>
              <a:rPr kumimoji="1" lang="en-US" altLang="ja-JP" sz="2400" dirty="0"/>
              <a:t>GRPE main meeting concluded that OICA organize next WS during GRPE in January 2020 to further promote our activities on harmonization.</a:t>
            </a:r>
          </a:p>
          <a:p>
            <a:pPr marL="0" indent="0">
              <a:spcBef>
                <a:spcPts val="1800"/>
              </a:spcBef>
              <a:buNone/>
            </a:pPr>
            <a:endParaRPr kumimoji="1" lang="en-US" altLang="ja-JP" sz="2400" dirty="0"/>
          </a:p>
          <a:p>
            <a:pPr>
              <a:spcBef>
                <a:spcPts val="1800"/>
              </a:spcBef>
            </a:pPr>
            <a:endParaRPr kumimoji="1" lang="ja-JP" altLang="en-US" sz="2400" dirty="0"/>
          </a:p>
        </p:txBody>
      </p:sp>
    </p:spTree>
    <p:extLst>
      <p:ext uri="{BB962C8B-B14F-4D97-AF65-F5344CB8AC3E}">
        <p14:creationId xmlns:p14="http://schemas.microsoft.com/office/powerpoint/2010/main" val="248525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22786" y="232596"/>
            <a:ext cx="6668814" cy="461087"/>
          </a:xfrm>
        </p:spPr>
        <p:txBody>
          <a:bodyPr/>
          <a:lstStyle/>
          <a:p>
            <a:pPr algn="l"/>
            <a:r>
              <a:rPr kumimoji="1" lang="en-US" altLang="ja-JP" sz="2800" b="1" dirty="0" smtClean="0">
                <a:solidFill>
                  <a:srgbClr val="0070C0"/>
                </a:solidFill>
              </a:rPr>
              <a:t>Agenda of 1st WS</a:t>
            </a:r>
            <a:endParaRPr kumimoji="1" lang="ja-JP" altLang="en-US" sz="2800" b="1" dirty="0">
              <a:solidFill>
                <a:srgbClr val="0070C0"/>
              </a:solidFill>
            </a:endParaRPr>
          </a:p>
        </p:txBody>
      </p:sp>
      <p:pic>
        <p:nvPicPr>
          <p:cNvPr id="3" name="図 2"/>
          <p:cNvPicPr>
            <a:picLocks noChangeAspect="1"/>
          </p:cNvPicPr>
          <p:nvPr/>
        </p:nvPicPr>
        <p:blipFill>
          <a:blip r:embed="rId2"/>
          <a:stretch>
            <a:fillRect/>
          </a:stretch>
        </p:blipFill>
        <p:spPr>
          <a:xfrm>
            <a:off x="799525" y="1093076"/>
            <a:ext cx="7142814" cy="5764924"/>
          </a:xfrm>
          <a:prstGeom prst="rect">
            <a:avLst/>
          </a:prstGeom>
        </p:spPr>
      </p:pic>
      <p:sp>
        <p:nvSpPr>
          <p:cNvPr id="5" name="テキスト ボックス 4"/>
          <p:cNvSpPr txBox="1"/>
          <p:nvPr/>
        </p:nvSpPr>
        <p:spPr>
          <a:xfrm>
            <a:off x="3495091" y="3313387"/>
            <a:ext cx="1075537" cy="304800"/>
          </a:xfrm>
          <a:prstGeom prst="rect">
            <a:avLst/>
          </a:prstGeom>
          <a:noFill/>
        </p:spPr>
        <p:txBody>
          <a:bodyPr wrap="square" rtlCol="0">
            <a:spAutoFit/>
          </a:bodyPr>
          <a:lstStyle/>
          <a:p>
            <a:r>
              <a:rPr kumimoji="1" lang="en-US" altLang="ja-JP" sz="1400" b="1" dirty="0" smtClean="0">
                <a:solidFill>
                  <a:srgbClr val="00B050"/>
                </a:solidFill>
              </a:rPr>
              <a:t>Cancelled</a:t>
            </a:r>
            <a:endParaRPr kumimoji="1" lang="ja-JP" altLang="en-US" sz="1400" b="1" dirty="0">
              <a:solidFill>
                <a:srgbClr val="00B050"/>
              </a:solidFill>
            </a:endParaRPr>
          </a:p>
        </p:txBody>
      </p:sp>
      <p:sp>
        <p:nvSpPr>
          <p:cNvPr id="6" name="テキスト ボックス 5"/>
          <p:cNvSpPr txBox="1"/>
          <p:nvPr/>
        </p:nvSpPr>
        <p:spPr>
          <a:xfrm>
            <a:off x="3453051" y="4933293"/>
            <a:ext cx="1075537" cy="304800"/>
          </a:xfrm>
          <a:prstGeom prst="rect">
            <a:avLst/>
          </a:prstGeom>
          <a:noFill/>
        </p:spPr>
        <p:txBody>
          <a:bodyPr wrap="square" rtlCol="0">
            <a:spAutoFit/>
          </a:bodyPr>
          <a:lstStyle/>
          <a:p>
            <a:r>
              <a:rPr kumimoji="1" lang="en-US" altLang="ja-JP" sz="1400" b="1" dirty="0" smtClean="0">
                <a:solidFill>
                  <a:srgbClr val="00B050"/>
                </a:solidFill>
              </a:rPr>
              <a:t>Cancelled</a:t>
            </a:r>
            <a:endParaRPr kumimoji="1" lang="ja-JP" altLang="en-US" sz="1400" b="1" dirty="0">
              <a:solidFill>
                <a:srgbClr val="00B050"/>
              </a:solidFill>
            </a:endParaRPr>
          </a:p>
        </p:txBody>
      </p:sp>
    </p:spTree>
    <p:extLst>
      <p:ext uri="{BB962C8B-B14F-4D97-AF65-F5344CB8AC3E}">
        <p14:creationId xmlns:p14="http://schemas.microsoft.com/office/powerpoint/2010/main" val="426190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a:extLst>
              <a:ext uri="{FF2B5EF4-FFF2-40B4-BE49-F238E27FC236}">
                <a16:creationId xmlns:a16="http://schemas.microsoft.com/office/drawing/2014/main" id="{74047052-0C43-425C-8642-F042F26C4751}"/>
              </a:ext>
            </a:extLst>
          </p:cNvPr>
          <p:cNvSpPr>
            <a:spLocks noGrp="1"/>
          </p:cNvSpPr>
          <p:nvPr>
            <p:ph type="title"/>
          </p:nvPr>
        </p:nvSpPr>
        <p:spPr>
          <a:xfrm>
            <a:off x="919650" y="187554"/>
            <a:ext cx="8229600" cy="568325"/>
          </a:xfrm>
        </p:spPr>
        <p:txBody>
          <a:bodyPr/>
          <a:lstStyle/>
          <a:p>
            <a:r>
              <a:rPr kumimoji="1" lang="en-US" altLang="ja-JP" sz="32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Summary of OICA at 1st WS</a:t>
            </a:r>
            <a:endParaRPr kumimoji="1" lang="ja-JP" altLang="en-US" sz="3200" b="1" dirty="0">
              <a:solidFill>
                <a:srgbClr val="0070C0"/>
              </a:solidFill>
              <a:latin typeface="Verdana" panose="020B0604030504040204" pitchFamily="34" charset="0"/>
              <a:cs typeface="Verdana" panose="020B0604030504040204" pitchFamily="34" charset="0"/>
            </a:endParaRPr>
          </a:p>
        </p:txBody>
      </p:sp>
      <p:sp>
        <p:nvSpPr>
          <p:cNvPr id="30723" name="コンテンツ プレースホルダー 2">
            <a:extLst>
              <a:ext uri="{FF2B5EF4-FFF2-40B4-BE49-F238E27FC236}">
                <a16:creationId xmlns:a16="http://schemas.microsoft.com/office/drawing/2014/main" id="{A4978A78-9330-4B45-85BD-E2EF3BB82FCA}"/>
              </a:ext>
            </a:extLst>
          </p:cNvPr>
          <p:cNvSpPr>
            <a:spLocks noGrp="1"/>
          </p:cNvSpPr>
          <p:nvPr>
            <p:ph idx="1"/>
          </p:nvPr>
        </p:nvSpPr>
        <p:spPr>
          <a:xfrm>
            <a:off x="457200" y="1349830"/>
            <a:ext cx="8229600" cy="4776334"/>
          </a:xfrm>
        </p:spPr>
        <p:txBody>
          <a:bodyPr/>
          <a:lstStyle/>
          <a:p>
            <a:r>
              <a:rPr kumimoji="1" lang="en-US" altLang="ja-JP" sz="2400" dirty="0"/>
              <a:t>Heavy duty vehicle has a lot of variation and is usually shipped without rear body. </a:t>
            </a:r>
          </a:p>
          <a:p>
            <a:r>
              <a:rPr kumimoji="1" lang="en-US" altLang="ja-JP" sz="2400" dirty="0"/>
              <a:t>FE regulation and measurement method have different feature from LD regulation, for example use of simulation.</a:t>
            </a:r>
          </a:p>
          <a:p>
            <a:r>
              <a:rPr kumimoji="1" lang="en-US" altLang="ja-JP" sz="2400" dirty="0"/>
              <a:t>HD regulations in each area has different feature based on its policy or vehicle usage, but there are many common part especially on measurement method.</a:t>
            </a:r>
          </a:p>
          <a:p>
            <a:r>
              <a:rPr kumimoji="1" lang="en-US" altLang="ja-JP" sz="2400" dirty="0"/>
              <a:t>It seems that FE measurement method has less difficulty to harmonize.</a:t>
            </a:r>
          </a:p>
          <a:p>
            <a:r>
              <a:rPr kumimoji="1" lang="en-US" altLang="ja-JP" sz="2400" dirty="0"/>
              <a:t>OICA/GEPE recommend to start from the harmonization of measurement method as first step.</a:t>
            </a:r>
          </a:p>
          <a:p>
            <a:endParaRPr kumimoji="1" lang="en-US" altLang="ja-JP" sz="2400" dirty="0"/>
          </a:p>
        </p:txBody>
      </p:sp>
      <p:sp>
        <p:nvSpPr>
          <p:cNvPr id="30724" name="スライド番号プレースホルダー 3">
            <a:extLst>
              <a:ext uri="{FF2B5EF4-FFF2-40B4-BE49-F238E27FC236}">
                <a16:creationId xmlns:a16="http://schemas.microsoft.com/office/drawing/2014/main" id="{1A0F5806-719B-4C74-BB91-862BA2452C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9112EDC-E53F-4425-A8B3-A3638F953D40}"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82359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a:extLst>
              <a:ext uri="{FF2B5EF4-FFF2-40B4-BE49-F238E27FC236}">
                <a16:creationId xmlns:a16="http://schemas.microsoft.com/office/drawing/2014/main" id="{2413D451-963A-46B2-BF5B-E01D5BF2B838}"/>
              </a:ext>
            </a:extLst>
          </p:cNvPr>
          <p:cNvSpPr>
            <a:spLocks noGrp="1"/>
          </p:cNvSpPr>
          <p:nvPr>
            <p:ph type="title"/>
          </p:nvPr>
        </p:nvSpPr>
        <p:spPr>
          <a:xfrm>
            <a:off x="788988" y="7938"/>
            <a:ext cx="8229600" cy="623887"/>
          </a:xfrm>
        </p:spPr>
        <p:txBody>
          <a:bodyPr/>
          <a:lstStyle/>
          <a:p>
            <a:r>
              <a:rPr lang="en-US" altLang="en-US" sz="2800" b="1" dirty="0">
                <a:solidFill>
                  <a:srgbClr val="0070C0"/>
                </a:solidFill>
                <a:latin typeface="Verdana" panose="020B0604030504040204" pitchFamily="34" charset="0"/>
                <a:ea typeface="Verdana" panose="020B0604030504040204" pitchFamily="34" charset="0"/>
                <a:cs typeface="Verdana" panose="020B0604030504040204" pitchFamily="34" charset="0"/>
              </a:rPr>
              <a:t>FE Elements in each Area</a:t>
            </a:r>
          </a:p>
        </p:txBody>
      </p:sp>
      <p:graphicFrame>
        <p:nvGraphicFramePr>
          <p:cNvPr id="7" name="コンテンツ プレースホルダー 3">
            <a:extLst>
              <a:ext uri="{FF2B5EF4-FFF2-40B4-BE49-F238E27FC236}">
                <a16:creationId xmlns:a16="http://schemas.microsoft.com/office/drawing/2014/main" id="{1D5886C6-F1E0-47B1-85FB-8E45A5C16395}"/>
              </a:ext>
            </a:extLst>
          </p:cNvPr>
          <p:cNvGraphicFramePr>
            <a:graphicFrameLocks noGrp="1"/>
          </p:cNvGraphicFramePr>
          <p:nvPr>
            <p:ph idx="1"/>
          </p:nvPr>
        </p:nvGraphicFramePr>
        <p:xfrm>
          <a:off x="107950" y="606425"/>
          <a:ext cx="8994774" cy="6193026"/>
        </p:xfrm>
        <a:graphic>
          <a:graphicData uri="http://schemas.openxmlformats.org/drawingml/2006/table">
            <a:tbl>
              <a:tblPr firstRow="1" bandRow="1">
                <a:tableStyleId>{5940675A-B579-460E-94D1-54222C63F5DA}</a:tableStyleId>
              </a:tblPr>
              <a:tblGrid>
                <a:gridCol w="791867">
                  <a:extLst>
                    <a:ext uri="{9D8B030D-6E8A-4147-A177-3AD203B41FA5}">
                      <a16:colId xmlns:a16="http://schemas.microsoft.com/office/drawing/2014/main" val="20000"/>
                    </a:ext>
                  </a:extLst>
                </a:gridCol>
                <a:gridCol w="1044937">
                  <a:extLst>
                    <a:ext uri="{9D8B030D-6E8A-4147-A177-3AD203B41FA5}">
                      <a16:colId xmlns:a16="http://schemas.microsoft.com/office/drawing/2014/main" val="20001"/>
                    </a:ext>
                  </a:extLst>
                </a:gridCol>
                <a:gridCol w="1610946">
                  <a:extLst>
                    <a:ext uri="{9D8B030D-6E8A-4147-A177-3AD203B41FA5}">
                      <a16:colId xmlns:a16="http://schemas.microsoft.com/office/drawing/2014/main" val="20002"/>
                    </a:ext>
                  </a:extLst>
                </a:gridCol>
                <a:gridCol w="1349712">
                  <a:extLst>
                    <a:ext uri="{9D8B030D-6E8A-4147-A177-3AD203B41FA5}">
                      <a16:colId xmlns:a16="http://schemas.microsoft.com/office/drawing/2014/main" val="20003"/>
                    </a:ext>
                  </a:extLst>
                </a:gridCol>
                <a:gridCol w="1414730">
                  <a:extLst>
                    <a:ext uri="{9D8B030D-6E8A-4147-A177-3AD203B41FA5}">
                      <a16:colId xmlns:a16="http://schemas.microsoft.com/office/drawing/2014/main" val="20004"/>
                    </a:ext>
                  </a:extLst>
                </a:gridCol>
                <a:gridCol w="1505437">
                  <a:extLst>
                    <a:ext uri="{9D8B030D-6E8A-4147-A177-3AD203B41FA5}">
                      <a16:colId xmlns:a16="http://schemas.microsoft.com/office/drawing/2014/main" val="20005"/>
                    </a:ext>
                  </a:extLst>
                </a:gridCol>
                <a:gridCol w="1277145">
                  <a:extLst>
                    <a:ext uri="{9D8B030D-6E8A-4147-A177-3AD203B41FA5}">
                      <a16:colId xmlns:a16="http://schemas.microsoft.com/office/drawing/2014/main" val="20006"/>
                    </a:ext>
                  </a:extLst>
                </a:gridCol>
              </a:tblGrid>
              <a:tr h="243827">
                <a:tc rowSpan="2" gridSpan="2">
                  <a:txBody>
                    <a:bodyPr/>
                    <a:lstStyle/>
                    <a:p>
                      <a:pPr algn="ctr"/>
                      <a:r>
                        <a:rPr kumimoji="1" lang="en-US" altLang="ja-JP" sz="1600" b="1" dirty="0">
                          <a:latin typeface="Calibri" panose="020F0502020204030204" pitchFamily="34" charset="0"/>
                          <a:cs typeface="Calibri" panose="020F0502020204030204" pitchFamily="34" charset="0"/>
                        </a:rPr>
                        <a:t>Item</a:t>
                      </a:r>
                      <a:endParaRPr kumimoji="1" lang="ja-JP" altLang="en-US" sz="1600" b="1" dirty="0">
                        <a:latin typeface="Calibri" panose="020F0502020204030204" pitchFamily="34" charset="0"/>
                        <a:cs typeface="Calibri" panose="020F0502020204030204" pitchFamily="34" charset="0"/>
                      </a:endParaRPr>
                    </a:p>
                  </a:txBody>
                  <a:tcPr marL="35993" marR="35993" marT="35998" marB="35998" anchor="ctr">
                    <a:solidFill>
                      <a:srgbClr val="00FFCC"/>
                    </a:solidFill>
                  </a:tcPr>
                </a:tc>
                <a:tc rowSpan="2" hMerge="1">
                  <a:txBody>
                    <a:bodyPr/>
                    <a:lstStyle/>
                    <a:p>
                      <a:endParaRPr kumimoji="1" lang="ja-JP" altLang="en-US"/>
                    </a:p>
                  </a:txBody>
                  <a:tcPr/>
                </a:tc>
                <a:tc rowSpan="2">
                  <a:txBody>
                    <a:bodyPr/>
                    <a:lstStyle/>
                    <a:p>
                      <a:pPr algn="ctr"/>
                      <a:r>
                        <a:rPr kumimoji="1" lang="en-US" altLang="ja-JP" sz="1600" b="1" dirty="0">
                          <a:latin typeface="Calibri" panose="020F0502020204030204" pitchFamily="34" charset="0"/>
                          <a:cs typeface="Calibri" panose="020F0502020204030204" pitchFamily="34" charset="0"/>
                        </a:rPr>
                        <a:t>Sub-item</a:t>
                      </a:r>
                      <a:endParaRPr kumimoji="1" lang="ja-JP" altLang="en-US" sz="1600" b="1" dirty="0">
                        <a:latin typeface="Calibri" panose="020F0502020204030204" pitchFamily="34" charset="0"/>
                        <a:cs typeface="Calibri" panose="020F0502020204030204" pitchFamily="34" charset="0"/>
                      </a:endParaRPr>
                    </a:p>
                  </a:txBody>
                  <a:tcPr marL="35993" marR="35993" marT="35998" marB="35998" anchor="ctr">
                    <a:solidFill>
                      <a:srgbClr val="00FFCC"/>
                    </a:solidFill>
                  </a:tcPr>
                </a:tc>
                <a:tc gridSpan="4">
                  <a:txBody>
                    <a:bodyPr/>
                    <a:lstStyle/>
                    <a:p>
                      <a:pPr algn="ctr"/>
                      <a:r>
                        <a:rPr kumimoji="1" lang="en-US" altLang="ja-JP" sz="1600" b="1" dirty="0">
                          <a:latin typeface="Calibri" panose="020F0502020204030204" pitchFamily="34" charset="0"/>
                          <a:cs typeface="Calibri" panose="020F0502020204030204" pitchFamily="34" charset="0"/>
                        </a:rPr>
                        <a:t>Status of each region</a:t>
                      </a:r>
                      <a:endParaRPr kumimoji="1" lang="ja-JP" altLang="en-US" sz="1600" b="1" dirty="0">
                        <a:latin typeface="Calibri" panose="020F0502020204030204" pitchFamily="34" charset="0"/>
                        <a:cs typeface="Calibri" panose="020F0502020204030204" pitchFamily="34" charset="0"/>
                      </a:endParaRPr>
                    </a:p>
                  </a:txBody>
                  <a:tcPr marL="91423" marR="91423" marT="0" marB="0"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00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27578">
                <a:tc gridSpan="2" vMerge="1">
                  <a:txBody>
                    <a:bodyPr/>
                    <a:lstStyle/>
                    <a:p>
                      <a:endParaRPr kumimoji="1" lang="ja-JP" altLang="en-US"/>
                    </a:p>
                  </a:txBody>
                  <a:tcPr/>
                </a:tc>
                <a:tc hMerge="1" vMerge="1">
                  <a:txBody>
                    <a:bodyPr/>
                    <a:lstStyle/>
                    <a:p>
                      <a:endParaRPr kumimoji="1" lang="ja-JP" altLang="en-US"/>
                    </a:p>
                  </a:txBody>
                  <a:tcPr/>
                </a:tc>
                <a:tc vMerge="1">
                  <a:txBody>
                    <a:bodyPr/>
                    <a:lstStyle/>
                    <a:p>
                      <a:pPr algn="ctr"/>
                      <a:endParaRPr kumimoji="1" lang="ja-JP" altLang="en-US" sz="1600" b="1" dirty="0"/>
                    </a:p>
                  </a:txBody>
                  <a:tcPr>
                    <a:lnT w="9525" cap="flat" cmpd="sng" algn="ctr">
                      <a:solidFill>
                        <a:schemeClr val="tx1"/>
                      </a:solidFill>
                      <a:prstDash val="solid"/>
                      <a:round/>
                      <a:headEnd type="none" w="med" len="med"/>
                      <a:tailEnd type="none" w="med" len="med"/>
                    </a:lnT>
                    <a:solidFill>
                      <a:srgbClr val="00FFCC"/>
                    </a:solidFill>
                  </a:tcPr>
                </a:tc>
                <a:tc>
                  <a:txBody>
                    <a:bodyPr/>
                    <a:lstStyle/>
                    <a:p>
                      <a:pPr algn="ctr"/>
                      <a:r>
                        <a:rPr kumimoji="1" lang="en-US" altLang="ja-JP" sz="1400" b="1" dirty="0">
                          <a:latin typeface="Calibri" panose="020F0502020204030204" pitchFamily="34" charset="0"/>
                          <a:cs typeface="Calibri" panose="020F0502020204030204" pitchFamily="34" charset="0"/>
                        </a:rPr>
                        <a:t>EU</a:t>
                      </a:r>
                      <a:endParaRPr kumimoji="1" lang="ja-JP" altLang="en-US" sz="1400" b="1" dirty="0">
                        <a:latin typeface="Calibri" panose="020F0502020204030204" pitchFamily="34" charset="0"/>
                        <a:cs typeface="Calibri" panose="020F0502020204030204" pitchFamily="34" charset="0"/>
                      </a:endParaRPr>
                    </a:p>
                  </a:txBody>
                  <a:tcPr marL="35993" marR="35993" marT="35998" marB="35998"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lnSpc>
                          <a:spcPts val="1400"/>
                        </a:lnSpc>
                      </a:pPr>
                      <a:r>
                        <a:rPr kumimoji="1" lang="en-US" altLang="ja-JP" sz="1400" b="1" dirty="0">
                          <a:latin typeface="Calibri" panose="020F0502020204030204" pitchFamily="34" charset="0"/>
                          <a:cs typeface="Calibri" panose="020F0502020204030204" pitchFamily="34" charset="0"/>
                        </a:rPr>
                        <a:t>US</a:t>
                      </a:r>
                    </a:p>
                    <a:p>
                      <a:pPr algn="ctr">
                        <a:lnSpc>
                          <a:spcPts val="1400"/>
                        </a:lnSpc>
                      </a:pPr>
                      <a:r>
                        <a:rPr kumimoji="1" lang="ja-JP" altLang="en-US" sz="1200" b="1" dirty="0">
                          <a:latin typeface="Calibri" panose="020F0502020204030204" pitchFamily="34" charset="0"/>
                          <a:cs typeface="Calibri" panose="020F0502020204030204" pitchFamily="34" charset="0"/>
                        </a:rPr>
                        <a:t>（</a:t>
                      </a:r>
                      <a:r>
                        <a:rPr kumimoji="1" lang="en-US" altLang="ja-JP" sz="1200" b="1" dirty="0" err="1">
                          <a:latin typeface="Calibri" panose="020F0502020204030204" pitchFamily="34" charset="0"/>
                          <a:cs typeface="Calibri" panose="020F0502020204030204" pitchFamily="34" charset="0"/>
                        </a:rPr>
                        <a:t>PhaseⅡ</a:t>
                      </a:r>
                      <a:r>
                        <a:rPr kumimoji="1" lang="ja-JP" altLang="en-US" sz="1200" b="1" dirty="0">
                          <a:latin typeface="Calibri" panose="020F0502020204030204" pitchFamily="34" charset="0"/>
                          <a:cs typeface="Calibri" panose="020F0502020204030204" pitchFamily="34" charset="0"/>
                        </a:rPr>
                        <a:t>）</a:t>
                      </a: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r>
                        <a:rPr kumimoji="1" lang="en-US" altLang="ja-JP" sz="1400" b="1" dirty="0">
                          <a:latin typeface="Calibri" panose="020F0502020204030204" pitchFamily="34" charset="0"/>
                          <a:cs typeface="Calibri" panose="020F0502020204030204" pitchFamily="34" charset="0"/>
                        </a:rPr>
                        <a:t>China</a:t>
                      </a:r>
                      <a:endParaRPr kumimoji="1" lang="ja-JP" altLang="en-US" sz="1400" b="1" dirty="0">
                        <a:latin typeface="Calibri" panose="020F0502020204030204" pitchFamily="34" charset="0"/>
                        <a:cs typeface="Calibri" panose="020F0502020204030204" pitchFamily="34" charset="0"/>
                      </a:endParaRP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lnSpc>
                          <a:spcPts val="1400"/>
                        </a:lnSpc>
                      </a:pPr>
                      <a:r>
                        <a:rPr kumimoji="1" lang="en-US" altLang="ja-JP" sz="1400" b="1" dirty="0">
                          <a:latin typeface="Calibri" panose="020F0502020204030204" pitchFamily="34" charset="0"/>
                          <a:cs typeface="Calibri" panose="020F0502020204030204" pitchFamily="34" charset="0"/>
                        </a:rPr>
                        <a:t>Japan</a:t>
                      </a:r>
                    </a:p>
                    <a:p>
                      <a:pPr algn="ctr">
                        <a:lnSpc>
                          <a:spcPts val="1400"/>
                        </a:lnSpc>
                      </a:pPr>
                      <a:r>
                        <a:rPr kumimoji="1" lang="en-US" altLang="ja-JP" sz="1200" b="1" dirty="0">
                          <a:latin typeface="Calibri" panose="020F0502020204030204" pitchFamily="34" charset="0"/>
                          <a:cs typeface="Calibri" panose="020F0502020204030204" pitchFamily="34" charset="0"/>
                        </a:rPr>
                        <a:t>(Next </a:t>
                      </a:r>
                      <a:r>
                        <a:rPr kumimoji="1" lang="ja-JP" altLang="en-US" sz="1200" b="1" baseline="0" dirty="0">
                          <a:latin typeface="Calibri" panose="020F0502020204030204" pitchFamily="34" charset="0"/>
                          <a:cs typeface="Calibri" panose="020F0502020204030204" pitchFamily="34" charset="0"/>
                        </a:rPr>
                        <a:t> </a:t>
                      </a:r>
                      <a:r>
                        <a:rPr kumimoji="1" lang="en-US" altLang="ja-JP" sz="1200" b="1" baseline="0" dirty="0">
                          <a:latin typeface="Calibri" panose="020F0502020204030204" pitchFamily="34" charset="0"/>
                          <a:cs typeface="Calibri" panose="020F0502020204030204" pitchFamily="34" charset="0"/>
                        </a:rPr>
                        <a:t>FES)</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extLst>
                  <a:ext uri="{0D108BD9-81ED-4DB2-BD59-A6C34878D82A}">
                    <a16:rowId xmlns:a16="http://schemas.microsoft.com/office/drawing/2014/main" val="10001"/>
                  </a:ext>
                </a:extLst>
              </a:tr>
              <a:tr h="401740">
                <a:tc gridSpan="2">
                  <a:txBody>
                    <a:bodyPr/>
                    <a:lstStyle/>
                    <a:p>
                      <a:pPr algn="ctr"/>
                      <a:r>
                        <a:rPr kumimoji="1" lang="en-US" altLang="ja-JP" sz="1200" b="1" dirty="0">
                          <a:latin typeface="Calibri" panose="020F0502020204030204" pitchFamily="34" charset="0"/>
                          <a:cs typeface="Calibri" panose="020F0502020204030204" pitchFamily="34" charset="0"/>
                        </a:rPr>
                        <a:t>Categorize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Axles, Configurations, 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Weight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Cab type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Vehicle type</a:t>
                      </a:r>
                    </a:p>
                    <a:p>
                      <a:pPr algn="ctr"/>
                      <a:r>
                        <a:rPr kumimoji="1" lang="en-US" altLang="ja-JP" sz="800" b="1" dirty="0">
                          <a:latin typeface="Calibri" panose="020F0502020204030204" pitchFamily="34" charset="0"/>
                          <a:cs typeface="Calibri" panose="020F0502020204030204" pitchFamily="34" charset="0"/>
                        </a:rPr>
                        <a:t>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Vehicle type</a:t>
                      </a:r>
                    </a:p>
                    <a:p>
                      <a:pPr algn="ctr"/>
                      <a:r>
                        <a:rPr kumimoji="1" lang="en-US" altLang="ja-JP" sz="800" b="1" dirty="0">
                          <a:latin typeface="Calibri" panose="020F0502020204030204" pitchFamily="34" charset="0"/>
                          <a:cs typeface="Calibri" panose="020F0502020204030204" pitchFamily="34" charset="0"/>
                        </a:rPr>
                        <a:t>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2"/>
                  </a:ext>
                </a:extLst>
              </a:tr>
              <a:tr h="279827">
                <a:tc gridSpan="2">
                  <a:txBody>
                    <a:bodyPr/>
                    <a:lstStyle/>
                    <a:p>
                      <a:pPr algn="ctr"/>
                      <a:r>
                        <a:rPr kumimoji="1" lang="en-US" altLang="ja-JP" sz="1200" b="1" dirty="0">
                          <a:latin typeface="Calibri" panose="020F0502020204030204" pitchFamily="34" charset="0"/>
                          <a:cs typeface="Calibri" panose="020F0502020204030204" pitchFamily="34" charset="0"/>
                        </a:rPr>
                        <a:t>FE Unit</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CO</a:t>
                      </a:r>
                      <a:r>
                        <a:rPr kumimoji="1" lang="en-US" altLang="ja-JP" sz="800" b="1" baseline="-25000" dirty="0">
                          <a:latin typeface="Calibri" panose="020F0502020204030204" pitchFamily="34" charset="0"/>
                          <a:cs typeface="Calibri" panose="020F0502020204030204" pitchFamily="34" charset="0"/>
                        </a:rPr>
                        <a:t>2</a:t>
                      </a:r>
                      <a:r>
                        <a:rPr kumimoji="1" lang="en-US" altLang="ja-JP" sz="800" b="1" dirty="0">
                          <a:latin typeface="Calibri" panose="020F0502020204030204" pitchFamily="34" charset="0"/>
                          <a:cs typeface="Calibri" panose="020F0502020204030204" pitchFamily="34" charset="0"/>
                        </a:rPr>
                        <a:t>  g/ton-km</a:t>
                      </a:r>
                      <a:endParaRPr kumimoji="1" lang="ja-JP" altLang="en-US" sz="800" b="1" dirty="0">
                        <a:latin typeface="Calibri" panose="020F0502020204030204" pitchFamily="34" charset="0"/>
                        <a:cs typeface="Calibri" panose="020F0502020204030204" pitchFamily="34" charset="0"/>
                      </a:endParaRPr>
                    </a:p>
                    <a:p>
                      <a:pPr algn="ctr"/>
                      <a:r>
                        <a:rPr kumimoji="1" lang="en-US" altLang="ja-JP" sz="800" b="1" dirty="0">
                          <a:latin typeface="Calibri" panose="020F0502020204030204" pitchFamily="34" charset="0"/>
                          <a:cs typeface="Calibri" panose="020F0502020204030204" pitchFamily="34" charset="0"/>
                        </a:rPr>
                        <a:t>g/passenger-km</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gal/1000ton-mile</a:t>
                      </a:r>
                    </a:p>
                    <a:p>
                      <a:pPr algn="ctr"/>
                      <a:r>
                        <a:rPr kumimoji="1" lang="en-US" altLang="ja-JP" sz="800" b="1" dirty="0">
                          <a:latin typeface="Calibri" panose="020F0502020204030204" pitchFamily="34" charset="0"/>
                          <a:cs typeface="Calibri" panose="020F0502020204030204" pitchFamily="34" charset="0"/>
                        </a:rPr>
                        <a:t>CO</a:t>
                      </a:r>
                      <a:r>
                        <a:rPr kumimoji="1" lang="en-US" altLang="ja-JP" sz="800" b="1" baseline="-25000" dirty="0">
                          <a:latin typeface="Calibri" panose="020F0502020204030204" pitchFamily="34" charset="0"/>
                          <a:cs typeface="Calibri" panose="020F0502020204030204" pitchFamily="34" charset="0"/>
                        </a:rPr>
                        <a:t>2</a:t>
                      </a:r>
                      <a:r>
                        <a:rPr kumimoji="1" lang="en-US" altLang="ja-JP" sz="800" b="1" dirty="0">
                          <a:latin typeface="Calibri" panose="020F0502020204030204" pitchFamily="34" charset="0"/>
                          <a:cs typeface="Calibri" panose="020F0502020204030204" pitchFamily="34" charset="0"/>
                        </a:rPr>
                        <a:t>  g/ton-mile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L/100km</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km/L</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3"/>
                  </a:ext>
                </a:extLst>
              </a:tr>
              <a:tr h="401740">
                <a:tc gridSpan="2">
                  <a:txBody>
                    <a:bodyPr/>
                    <a:lstStyle/>
                    <a:p>
                      <a:pPr algn="ctr"/>
                      <a:r>
                        <a:rPr kumimoji="1" lang="en-US" altLang="ja-JP" sz="1200" b="1" dirty="0">
                          <a:latin typeface="Calibri" panose="020F0502020204030204" pitchFamily="34" charset="0"/>
                          <a:cs typeface="Calibri" panose="020F0502020204030204" pitchFamily="34" charset="0"/>
                        </a:rPr>
                        <a:t>FE</a:t>
                      </a:r>
                      <a:r>
                        <a:rPr kumimoji="1" lang="en-US" altLang="ja-JP" sz="1200" b="1" baseline="0" dirty="0">
                          <a:latin typeface="Calibri" panose="020F0502020204030204" pitchFamily="34" charset="0"/>
                          <a:cs typeface="Calibri" panose="020F0502020204030204" pitchFamily="34" charset="0"/>
                        </a:rPr>
                        <a:t> </a:t>
                      </a:r>
                      <a:r>
                        <a:rPr kumimoji="1" lang="en-US" altLang="ja-JP" sz="1200" b="1" dirty="0">
                          <a:latin typeface="Calibri" panose="020F0502020204030204" pitchFamily="34" charset="0"/>
                          <a:cs typeface="Calibri" panose="020F0502020204030204" pitchFamily="34" charset="0"/>
                        </a:rPr>
                        <a:t>Criteria</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Consider after labeling</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Becomes strict every 3 years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Becoming strict in 2019</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FES value around 2025 is decided this year</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4"/>
                  </a:ext>
                </a:extLst>
              </a:tr>
              <a:tr h="279827">
                <a:tc gridSpan="2">
                  <a:txBody>
                    <a:bodyPr/>
                    <a:lstStyle/>
                    <a:p>
                      <a:pPr algn="ctr"/>
                      <a:r>
                        <a:rPr kumimoji="1" lang="en-US" altLang="ja-JP" sz="1200" b="1" dirty="0">
                          <a:latin typeface="Calibri" panose="020F0502020204030204" pitchFamily="34" charset="0"/>
                          <a:cs typeface="Calibri" panose="020F0502020204030204" pitchFamily="34" charset="0"/>
                        </a:rPr>
                        <a:t>Mode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10type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ARB</a:t>
                      </a:r>
                      <a:r>
                        <a:rPr kumimoji="1" lang="en-US" altLang="ja-JP" sz="800" b="1" baseline="0" dirty="0">
                          <a:latin typeface="Calibri" panose="020F0502020204030204" pitchFamily="34" charset="0"/>
                          <a:cs typeface="Calibri" panose="020F0502020204030204" pitchFamily="34" charset="0"/>
                        </a:rPr>
                        <a:t> tangents</a:t>
                      </a:r>
                    </a:p>
                    <a:p>
                      <a:pPr algn="ctr"/>
                      <a:r>
                        <a:rPr kumimoji="1" lang="en-US" altLang="ja-JP" sz="800" b="1" baseline="0" dirty="0">
                          <a:latin typeface="Calibri" panose="020F0502020204030204" pitchFamily="34" charset="0"/>
                          <a:cs typeface="Calibri" panose="020F0502020204030204" pitchFamily="34" charset="0"/>
                        </a:rPr>
                        <a:t>55,65 mph</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C-WHVC</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JE05,</a:t>
                      </a:r>
                      <a:r>
                        <a:rPr kumimoji="1" lang="en-US" altLang="ja-JP" sz="800" b="1" baseline="0" dirty="0">
                          <a:latin typeface="Calibri" panose="020F0502020204030204" pitchFamily="34" charset="0"/>
                          <a:cs typeface="Calibri" panose="020F0502020204030204" pitchFamily="34" charset="0"/>
                        </a:rPr>
                        <a:t> Inter city</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5"/>
                  </a:ext>
                </a:extLst>
              </a:tr>
              <a:tr h="279827">
                <a:tc rowSpan="12">
                  <a:txBody>
                    <a:bodyPr/>
                    <a:lstStyle/>
                    <a:p>
                      <a:pPr algn="ctr"/>
                      <a:r>
                        <a:rPr kumimoji="1" lang="en-US" altLang="ja-JP" sz="1200" b="1" dirty="0">
                          <a:latin typeface="Calibri" panose="020F0502020204030204" pitchFamily="34" charset="0"/>
                          <a:cs typeface="Calibri" panose="020F0502020204030204" pitchFamily="34" charset="0"/>
                        </a:rPr>
                        <a:t>Measurement method</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tc>
                <a:tc rowSpan="3">
                  <a:txBody>
                    <a:bodyPr/>
                    <a:lstStyle/>
                    <a:p>
                      <a:r>
                        <a:rPr kumimoji="1" lang="en-US" altLang="ja-JP" sz="1200" b="1" dirty="0">
                          <a:latin typeface="Calibri" panose="020F0502020204030204" pitchFamily="34" charset="0"/>
                          <a:cs typeface="Calibri" panose="020F0502020204030204" pitchFamily="34" charset="0"/>
                        </a:rPr>
                        <a:t>Engine </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Steady state Engine Map</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100 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70points  for</a:t>
                      </a:r>
                    </a:p>
                    <a:p>
                      <a:pPr algn="ctr"/>
                      <a:r>
                        <a:rPr kumimoji="1" lang="en-US" altLang="ja-JP" sz="800" b="1" baseline="0" dirty="0">
                          <a:latin typeface="Calibri" panose="020F0502020204030204" pitchFamily="34" charset="0"/>
                          <a:cs typeface="Calibri" panose="020F0502020204030204" pitchFamily="34" charset="0"/>
                        </a:rPr>
                        <a:t> 55,65 mph</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81 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51</a:t>
                      </a:r>
                      <a:r>
                        <a:rPr kumimoji="1" lang="en-US" altLang="ja-JP" sz="800" b="1" baseline="0" dirty="0">
                          <a:latin typeface="Calibri" panose="020F0502020204030204" pitchFamily="34" charset="0"/>
                          <a:cs typeface="Calibri" panose="020F0502020204030204" pitchFamily="34" charset="0"/>
                        </a:rPr>
                        <a:t> 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06"/>
                  </a:ext>
                </a:extLst>
              </a:tr>
              <a:tr h="27982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Calibri" panose="020F0502020204030204" pitchFamily="34" charset="0"/>
                          <a:cs typeface="Calibri" panose="020F0502020204030204" pitchFamily="34" charset="0"/>
                        </a:rPr>
                        <a:t>Transient Engine</a:t>
                      </a:r>
                      <a:r>
                        <a:rPr kumimoji="1" lang="en-US" altLang="ja-JP" sz="1100" b="1" baseline="0" dirty="0">
                          <a:latin typeface="Calibri" panose="020F0502020204030204" pitchFamily="34" charset="0"/>
                          <a:cs typeface="Calibri" panose="020F0502020204030204" pitchFamily="34" charset="0"/>
                        </a:rPr>
                        <a:t> Map</a:t>
                      </a:r>
                    </a:p>
                  </a:txBody>
                  <a:tcPr marL="35993" marR="35993" marT="17999" marB="17999"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Cycle average </a:t>
                      </a:r>
                    </a:p>
                    <a:p>
                      <a:pPr algn="ctr"/>
                      <a:r>
                        <a:rPr kumimoji="1" lang="en-US" altLang="ja-JP" sz="800" b="1" dirty="0">
                          <a:latin typeface="Calibri" panose="020F0502020204030204" pitchFamily="34" charset="0"/>
                          <a:cs typeface="Calibri" panose="020F0502020204030204" pitchFamily="34" charset="0"/>
                        </a:rPr>
                        <a:t>map</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 (Include</a:t>
                      </a:r>
                    </a:p>
                    <a:p>
                      <a:pPr algn="ct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07"/>
                  </a:ext>
                </a:extLst>
              </a:tr>
              <a:tr h="27982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Transient coefficient</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WHTC correction factor tool</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0" dirty="0">
                          <a:latin typeface="Calibri" panose="020F0502020204030204" pitchFamily="34" charset="0"/>
                          <a:cs typeface="Calibri" panose="020F0502020204030204" pitchFamily="34" charset="0"/>
                        </a:rPr>
                        <a:t>Include Cycle average map</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 value 3%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279827">
                <a:tc vMerge="1">
                  <a:txBody>
                    <a:bodyPr/>
                    <a:lstStyle/>
                    <a:p>
                      <a:endParaRPr kumimoji="1" lang="ja-JP" altLang="en-US"/>
                    </a:p>
                  </a:txBody>
                  <a:tcPr/>
                </a:tc>
                <a:tc>
                  <a:txBody>
                    <a:bodyPr/>
                    <a:lstStyle/>
                    <a:p>
                      <a:r>
                        <a:rPr kumimoji="1" lang="en-US" altLang="ja-JP" sz="1200" b="1" dirty="0">
                          <a:latin typeface="Calibri" panose="020F0502020204030204" pitchFamily="34" charset="0"/>
                          <a:cs typeface="Calibri" panose="020F0502020204030204" pitchFamily="34" charset="0"/>
                        </a:rPr>
                        <a:t>Powertrain</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baseline="0" dirty="0">
                          <a:latin typeface="Calibri" panose="020F0502020204030204" pitchFamily="34" charset="0"/>
                          <a:cs typeface="Calibri" panose="020F0502020204030204" pitchFamily="34" charset="0"/>
                        </a:rPr>
                        <a:t>FE map with powertrain</a:t>
                      </a: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For Hybrid</a:t>
                      </a:r>
                      <a:r>
                        <a:rPr kumimoji="1" lang="en-US" altLang="ja-JP" sz="800" b="1" dirty="0">
                          <a:solidFill>
                            <a:srgbClr val="FF0000"/>
                          </a:solidFill>
                          <a:latin typeface="Calibri" panose="020F0502020204030204" pitchFamily="34" charset="0"/>
                          <a:cs typeface="Calibri" panose="020F0502020204030204" pitchFamily="34" charset="0"/>
                        </a:rPr>
                        <a:t>, AT, </a:t>
                      </a:r>
                      <a:r>
                        <a:rPr kumimoji="1" lang="en-US" altLang="ja-JP" sz="800" b="1" dirty="0" err="1">
                          <a:solidFill>
                            <a:srgbClr val="FF0000"/>
                          </a:solidFill>
                          <a:latin typeface="Calibri" panose="020F0502020204030204" pitchFamily="34" charset="0"/>
                          <a:cs typeface="Calibri" panose="020F0502020204030204" pitchFamily="34" charset="0"/>
                        </a:rPr>
                        <a:t>AMT</a:t>
                      </a:r>
                      <a:r>
                        <a:rPr kumimoji="1" lang="en-US" altLang="ja-JP" sz="800" b="1" dirty="0">
                          <a:solidFill>
                            <a:srgbClr val="FF0000"/>
                          </a:solidFill>
                          <a:latin typeface="Calibri" panose="020F0502020204030204" pitchFamily="34" charset="0"/>
                          <a:cs typeface="Calibri" panose="020F0502020204030204" pitchFamily="34" charset="0"/>
                        </a:rPr>
                        <a:t> by 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66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For Hybrid</a:t>
                      </a:r>
                      <a:r>
                        <a:rPr kumimoji="1" lang="en-US" altLang="ja-JP" sz="800" b="1" baseline="0" dirty="0">
                          <a:latin typeface="Calibri" panose="020F0502020204030204" pitchFamily="34" charset="0"/>
                          <a:cs typeface="Calibri" panose="020F0502020204030204" pitchFamily="34" charset="0"/>
                        </a:rPr>
                        <a:t>,</a:t>
                      </a:r>
                      <a:r>
                        <a:rPr kumimoji="1" lang="en-US" altLang="ja-JP" sz="800" b="1" baseline="0" dirty="0">
                          <a:solidFill>
                            <a:srgbClr val="FF0000"/>
                          </a:solidFill>
                          <a:latin typeface="Calibri" panose="020F0502020204030204" pitchFamily="34" charset="0"/>
                          <a:cs typeface="Calibri" panose="020F0502020204030204" pitchFamily="34" charset="0"/>
                        </a:rPr>
                        <a:t> AT, </a:t>
                      </a:r>
                      <a:r>
                        <a:rPr kumimoji="1" lang="en-US" altLang="ja-JP" sz="800" b="1" baseline="0" dirty="0" err="1">
                          <a:solidFill>
                            <a:srgbClr val="FF0000"/>
                          </a:solidFill>
                          <a:latin typeface="Calibri" panose="020F0502020204030204" pitchFamily="34" charset="0"/>
                          <a:cs typeface="Calibri" panose="020F0502020204030204" pitchFamily="34" charset="0"/>
                        </a:rPr>
                        <a:t>AMT</a:t>
                      </a:r>
                      <a:endParaRPr kumimoji="1" lang="en-US" altLang="ja-JP" sz="800" b="1" baseline="0" dirty="0">
                        <a:solidFill>
                          <a:srgbClr val="FF0000"/>
                        </a:solidFill>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baseline="0" dirty="0">
                          <a:solidFill>
                            <a:srgbClr val="FF0000"/>
                          </a:solidFill>
                          <a:latin typeface="Calibri" panose="020F0502020204030204" pitchFamily="34" charset="0"/>
                          <a:cs typeface="Calibri" panose="020F0502020204030204" pitchFamily="34" charset="0"/>
                        </a:rPr>
                        <a:t>by powertrain test</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For Hybrid</a:t>
                      </a:r>
                      <a:r>
                        <a:rPr kumimoji="1" lang="ja-JP" altLang="en-US" sz="800" b="1" baseline="0" dirty="0">
                          <a:latin typeface="Calibri" panose="020F0502020204030204" pitchFamily="34" charset="0"/>
                          <a:cs typeface="Calibri" panose="020F0502020204030204" pitchFamily="34" charset="0"/>
                        </a:rPr>
                        <a:t> </a:t>
                      </a:r>
                      <a:r>
                        <a:rPr kumimoji="1" lang="en-US" altLang="ja-JP" sz="800" b="1" baseline="0" dirty="0">
                          <a:solidFill>
                            <a:srgbClr val="FF0000"/>
                          </a:solidFill>
                          <a:latin typeface="Calibri" panose="020F0502020204030204" pitchFamily="34" charset="0"/>
                          <a:cs typeface="Calibri" panose="020F0502020204030204" pitchFamily="34" charset="0"/>
                        </a:rPr>
                        <a:t>and</a:t>
                      </a:r>
                      <a:r>
                        <a:rPr kumimoji="1" lang="en-US" altLang="ja-JP" sz="800" b="1" dirty="0">
                          <a:solidFill>
                            <a:srgbClr val="FF0000"/>
                          </a:solidFill>
                          <a:latin typeface="Calibri" panose="020F0502020204030204" pitchFamily="34" charset="0"/>
                          <a:cs typeface="Calibri" panose="020F0502020204030204" pitchFamily="34" charset="0"/>
                        </a:rPr>
                        <a:t> </a:t>
                      </a:r>
                      <a:r>
                        <a:rPr kumimoji="1" lang="en-US" altLang="ja-JP" sz="800" b="1" dirty="0" err="1">
                          <a:solidFill>
                            <a:srgbClr val="FF0000"/>
                          </a:solidFill>
                          <a:latin typeface="Calibri" panose="020F0502020204030204" pitchFamily="34" charset="0"/>
                          <a:cs typeface="Calibri" panose="020F0502020204030204" pitchFamily="34" charset="0"/>
                        </a:rPr>
                        <a:t>AMT</a:t>
                      </a:r>
                      <a:endParaRPr kumimoji="1" lang="en-US" altLang="ja-JP" sz="800" b="1" dirty="0">
                        <a:solidFill>
                          <a:srgbClr val="FF0000"/>
                        </a:solidFill>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rgbClr val="FF0000"/>
                          </a:solidFill>
                          <a:latin typeface="Calibri" panose="020F0502020204030204" pitchFamily="34" charset="0"/>
                          <a:cs typeface="Calibri" panose="020F0502020204030204" pitchFamily="34" charset="0"/>
                        </a:rPr>
                        <a:t>by 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extLst>
                  <a:ext uri="{0D108BD9-81ED-4DB2-BD59-A6C34878D82A}">
                    <a16:rowId xmlns:a16="http://schemas.microsoft.com/office/drawing/2014/main" val="10009"/>
                  </a:ext>
                </a:extLst>
              </a:tr>
              <a:tr h="279827">
                <a:tc vMerge="1">
                  <a:txBody>
                    <a:bodyPr/>
                    <a:lstStyle/>
                    <a:p>
                      <a:endParaRPr kumimoji="1" lang="ja-JP" altLang="en-US" dirty="0"/>
                    </a:p>
                  </a:txBody>
                  <a:tcPr/>
                </a:tc>
                <a:tc rowSpan="3">
                  <a:txBody>
                    <a:bodyPr/>
                    <a:lstStyle/>
                    <a:p>
                      <a:r>
                        <a:rPr kumimoji="1" lang="en-US" altLang="ja-JP" sz="1200" b="1" dirty="0">
                          <a:latin typeface="Calibri" panose="020F0502020204030204" pitchFamily="34" charset="0"/>
                          <a:cs typeface="Calibri" panose="020F0502020204030204" pitchFamily="34" charset="0"/>
                        </a:rPr>
                        <a:t>Gear</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T/M efficiency</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7982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Calibri" panose="020F0502020204030204" pitchFamily="34" charset="0"/>
                          <a:cs typeface="Calibri" panose="020F0502020204030204" pitchFamily="34" charset="0"/>
                        </a:rPr>
                        <a:t>AT</a:t>
                      </a:r>
                      <a:r>
                        <a:rPr kumimoji="1" lang="en-US" altLang="ja-JP" sz="1100" b="1" baseline="0" dirty="0">
                          <a:latin typeface="Calibri" panose="020F0502020204030204" pitchFamily="34" charset="0"/>
                          <a:cs typeface="Calibri" panose="020F0502020204030204" pitchFamily="34" charset="0"/>
                        </a:rPr>
                        <a:t> parts efficiency</a:t>
                      </a:r>
                    </a:p>
                  </a:txBody>
                  <a:tcPr marL="35993" marR="35993" marT="17999" marB="17999"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latin typeface="Calibri" panose="020F0502020204030204" pitchFamily="34" charset="0"/>
                          <a:cs typeface="Calibri" panose="020F0502020204030204" pitchFamily="34" charset="0"/>
                        </a:rPr>
                        <a:t>Include powertrain</a:t>
                      </a:r>
                      <a:r>
                        <a:rPr kumimoji="1" lang="en-US" altLang="ja-JP" sz="800" b="0" baseline="0" dirty="0">
                          <a:latin typeface="Calibri" panose="020F0502020204030204" pitchFamily="34" charset="0"/>
                          <a:cs typeface="Calibri" panose="020F0502020204030204" pitchFamily="34" charset="0"/>
                        </a:rPr>
                        <a:t> test method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7982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Axle efficiency</a:t>
                      </a: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401740">
                <a:tc vMerge="1">
                  <a:txBody>
                    <a:bodyPr/>
                    <a:lstStyle/>
                    <a:p>
                      <a:endParaRPr kumimoji="1" lang="ja-JP" altLang="en-US" dirty="0"/>
                    </a:p>
                  </a:txBody>
                  <a:tcPr/>
                </a:tc>
                <a:tc rowSpan="2">
                  <a:txBody>
                    <a:bodyPr/>
                    <a:lstStyle/>
                    <a:p>
                      <a:r>
                        <a:rPr kumimoji="1" lang="en-US" altLang="ja-JP" sz="1200" b="1" dirty="0">
                          <a:latin typeface="Calibri" panose="020F0502020204030204" pitchFamily="34" charset="0"/>
                          <a:cs typeface="Calibri" panose="020F0502020204030204" pitchFamily="34" charset="0"/>
                        </a:rPr>
                        <a:t>Aero Drag</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Aero Drag</a:t>
                      </a:r>
                      <a:r>
                        <a:rPr kumimoji="1" lang="en-US" altLang="ja-JP" sz="1100" b="1" baseline="0" dirty="0">
                          <a:latin typeface="Calibri" panose="020F0502020204030204" pitchFamily="34" charset="0"/>
                          <a:cs typeface="Calibri" panose="020F0502020204030204" pitchFamily="34" charset="0"/>
                        </a:rPr>
                        <a:t> measurement</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Constant</a:t>
                      </a:r>
                      <a:r>
                        <a:rPr kumimoji="1" lang="en-US" altLang="ja-JP" sz="800" b="1" baseline="0" dirty="0">
                          <a:latin typeface="Calibri" panose="020F0502020204030204" pitchFamily="34" charset="0"/>
                          <a:cs typeface="Calibri" panose="020F0502020204030204" pitchFamily="34" charset="0"/>
                        </a:rPr>
                        <a:t> speed</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baseline="0" dirty="0">
                          <a:solidFill>
                            <a:srgbClr val="FF0000"/>
                          </a:solidFill>
                          <a:latin typeface="Calibri" panose="020F0502020204030204" pitchFamily="34" charset="0"/>
                          <a:cs typeface="Calibri" panose="020F0502020204030204" pitchFamily="34" charset="0"/>
                        </a:rPr>
                        <a:t>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Coast down </a:t>
                      </a:r>
                    </a:p>
                    <a:p>
                      <a:pPr algn="ctr"/>
                      <a:r>
                        <a:rPr kumimoji="1" lang="en-US" altLang="ja-JP" sz="800" b="1" dirty="0">
                          <a:latin typeface="Calibri" panose="020F0502020204030204" pitchFamily="34" charset="0"/>
                          <a:cs typeface="Calibri" panose="020F0502020204030204" pitchFamily="34" charset="0"/>
                        </a:rPr>
                        <a:t>Wind tunnel </a:t>
                      </a:r>
                    </a:p>
                    <a:p>
                      <a:pPr algn="ctr"/>
                      <a:r>
                        <a:rPr kumimoji="1" lang="en-US" altLang="ja-JP" sz="800" b="1" dirty="0">
                          <a:latin typeface="Calibri" panose="020F0502020204030204" pitchFamily="34" charset="0"/>
                          <a:cs typeface="Calibri" panose="020F0502020204030204" pitchFamily="34" charset="0"/>
                        </a:rPr>
                        <a:t>CFD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Table value </a:t>
                      </a:r>
                    </a:p>
                    <a:p>
                      <a:pPr algn="ctr"/>
                      <a:r>
                        <a:rPr kumimoji="1" lang="en-US" altLang="ja-JP" sz="800" b="1" dirty="0">
                          <a:latin typeface="Calibri" panose="020F0502020204030204" pitchFamily="34" charset="0"/>
                          <a:cs typeface="Calibri" panose="020F0502020204030204" pitchFamily="34" charset="0"/>
                        </a:rPr>
                        <a:t>(Opt. Wind tunnel </a:t>
                      </a:r>
                    </a:p>
                    <a:p>
                      <a:pPr algn="ctr"/>
                      <a:r>
                        <a:rPr kumimoji="1" lang="en-US" altLang="ja-JP" sz="800" b="1" dirty="0">
                          <a:latin typeface="Calibri" panose="020F0502020204030204" pitchFamily="34" charset="0"/>
                          <a:cs typeface="Calibri" panose="020F0502020204030204" pitchFamily="34" charset="0"/>
                        </a:rPr>
                        <a:t>or coast down)</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Coast down or Constant</a:t>
                      </a:r>
                      <a:r>
                        <a:rPr kumimoji="1" lang="en-US" altLang="ja-JP" sz="800" b="1" baseline="0" dirty="0">
                          <a:latin typeface="Calibri" panose="020F0502020204030204" pitchFamily="34" charset="0"/>
                          <a:cs typeface="Calibri" panose="020F0502020204030204" pitchFamily="34" charset="0"/>
                        </a:rPr>
                        <a:t> speed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13"/>
                  </a:ext>
                </a:extLst>
              </a:tr>
              <a:tr h="20363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Vehicle select method</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Family Concept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Family Concept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4"/>
                  </a:ext>
                </a:extLst>
              </a:tr>
              <a:tr h="279827">
                <a:tc vMerge="1">
                  <a:txBody>
                    <a:bodyPr/>
                    <a:lstStyle/>
                    <a:p>
                      <a:endParaRPr kumimoji="1" lang="ja-JP" altLang="en-US" dirty="0"/>
                    </a:p>
                  </a:txBody>
                  <a:tcPr/>
                </a:tc>
                <a:tc rowSpan="2">
                  <a:txBody>
                    <a:bodyPr/>
                    <a:lstStyle/>
                    <a:p>
                      <a:r>
                        <a:rPr kumimoji="1" lang="en-US" altLang="ja-JP" sz="1200" b="1" dirty="0">
                          <a:latin typeface="Calibri" panose="020F0502020204030204" pitchFamily="34" charset="0"/>
                          <a:cs typeface="Calibri" panose="020F0502020204030204" pitchFamily="34" charset="0"/>
                        </a:rPr>
                        <a:t>Tire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Resistance</a:t>
                      </a:r>
                      <a:r>
                        <a:rPr kumimoji="1" lang="en-US" altLang="ja-JP" sz="1100" b="1" baseline="0" dirty="0">
                          <a:latin typeface="Calibri" panose="020F0502020204030204" pitchFamily="34" charset="0"/>
                          <a:cs typeface="Calibri" panose="020F0502020204030204" pitchFamily="34" charset="0"/>
                        </a:rPr>
                        <a:t> measurement</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(EC) 1222/2009 </a:t>
                      </a:r>
                    </a:p>
                    <a:p>
                      <a:pPr algn="ctr"/>
                      <a:r>
                        <a:rPr kumimoji="1" lang="en-US" altLang="ja-JP" sz="800" b="1" dirty="0">
                          <a:latin typeface="Calibri" panose="020F0502020204030204" pitchFamily="34" charset="0"/>
                          <a:cs typeface="Calibri" panose="020F0502020204030204" pitchFamily="34" charset="0"/>
                        </a:rPr>
                        <a:t>=  ISO28580</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algn="ctr"/>
                      <a:r>
                        <a:rPr kumimoji="1" lang="en-US" altLang="ja-JP" sz="800" b="1" dirty="0">
                          <a:latin typeface="Calibri" panose="020F0502020204030204" pitchFamily="34" charset="0"/>
                          <a:cs typeface="Calibri" panose="020F0502020204030204" pitchFamily="34" charset="0"/>
                        </a:rPr>
                        <a:t>ISO28580</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a:t>
                      </a:r>
                      <a:r>
                        <a:rPr kumimoji="1" lang="en-US" altLang="ja-JP" sz="800" b="1" baseline="0" dirty="0">
                          <a:latin typeface="Calibri" panose="020F0502020204030204" pitchFamily="34" charset="0"/>
                          <a:cs typeface="Calibri" panose="020F0502020204030204" pitchFamily="34" charset="0"/>
                        </a:rPr>
                        <a:t> 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Ranking by</a:t>
                      </a:r>
                    </a:p>
                    <a:p>
                      <a:pPr algn="ctr"/>
                      <a:r>
                        <a:rPr kumimoji="1" lang="en-US" altLang="ja-JP" sz="800" b="1" dirty="0">
                          <a:latin typeface="Calibri" panose="020F0502020204030204" pitchFamily="34" charset="0"/>
                          <a:cs typeface="Calibri" panose="020F0502020204030204" pitchFamily="34" charset="0"/>
                        </a:rPr>
                        <a:t>ISO28580</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7982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Resistance select Method</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Direct input of tire RRC for each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Direct input of tire RRC for each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Averaging  tire RRC  to be used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6"/>
                  </a:ext>
                </a:extLst>
              </a:tr>
              <a:tr h="279827">
                <a:tc vMerge="1">
                  <a:txBody>
                    <a:bodyPr/>
                    <a:lstStyle/>
                    <a:p>
                      <a:endParaRPr kumimoji="1" lang="ja-JP" altLang="en-US" dirty="0"/>
                    </a:p>
                  </a:txBody>
                  <a:tcPr/>
                </a:tc>
                <a:tc>
                  <a:txBody>
                    <a:bodyPr/>
                    <a:lstStyle/>
                    <a:p>
                      <a:r>
                        <a:rPr lang="en-US" altLang="ja-JP" sz="1200" b="1" dirty="0">
                          <a:latin typeface="Calibri" panose="020F0502020204030204" pitchFamily="34" charset="0"/>
                          <a:cs typeface="Calibri" panose="020F0502020204030204" pitchFamily="34" charset="0"/>
                        </a:rPr>
                        <a:t>auxiliary</a:t>
                      </a:r>
                      <a:r>
                        <a:rPr kumimoji="1" lang="en-US" altLang="ja-JP" sz="1200" b="1" baseline="0" dirty="0">
                          <a:latin typeface="Calibri" panose="020F0502020204030204" pitchFamily="34" charset="0"/>
                          <a:cs typeface="Calibri" panose="020F0502020204030204" pitchFamily="34" charset="0"/>
                        </a:rPr>
                        <a:t> parts</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Generic or </a:t>
                      </a:r>
                    </a:p>
                    <a:p>
                      <a:pPr algn="ctr"/>
                      <a:r>
                        <a:rPr kumimoji="1" lang="en-US" altLang="ja-JP" sz="800" b="1" dirty="0">
                          <a:latin typeface="Calibri" panose="020F0502020204030204" pitchFamily="34" charset="0"/>
                          <a:cs typeface="Calibri" panose="020F0502020204030204" pitchFamily="34" charset="0"/>
                        </a:rPr>
                        <a:t>OEM-specific</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algn="ctr"/>
                      <a:r>
                        <a:rPr kumimoji="1" lang="en-US" altLang="ja-JP" sz="800" b="1" dirty="0">
                          <a:latin typeface="Calibri" panose="020F0502020204030204" pitchFamily="34" charset="0"/>
                          <a:cs typeface="Calibri" panose="020F0502020204030204" pitchFamily="34" charset="0"/>
                        </a:rPr>
                        <a:t>Only installed when measuring engine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7"/>
                  </a:ext>
                </a:extLst>
              </a:tr>
              <a:tr h="413875">
                <a:tc rowSpan="2">
                  <a:txBody>
                    <a:bodyPr/>
                    <a:lstStyle/>
                    <a:p>
                      <a:pPr algn="ctr"/>
                      <a:r>
                        <a:rPr kumimoji="1" lang="en-US" altLang="ja-JP" sz="1200" b="1" dirty="0">
                          <a:latin typeface="Calibri" panose="020F0502020204030204" pitchFamily="34" charset="0"/>
                          <a:cs typeface="Calibri" panose="020F0502020204030204" pitchFamily="34" charset="0"/>
                        </a:rPr>
                        <a:t>Determine FE</a:t>
                      </a:r>
                      <a:r>
                        <a:rPr kumimoji="1" lang="en-US" altLang="ja-JP" sz="1200" b="1" baseline="0" dirty="0">
                          <a:latin typeface="Calibri" panose="020F0502020204030204" pitchFamily="34" charset="0"/>
                          <a:cs typeface="Calibri" panose="020F0502020204030204" pitchFamily="34" charset="0"/>
                        </a:rPr>
                        <a:t> value</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tc>
                <a:tc>
                  <a:txBody>
                    <a:bodyPr/>
                    <a:lstStyle/>
                    <a:p>
                      <a:r>
                        <a:rPr kumimoji="1" lang="en-US" altLang="ja-JP" sz="1200" b="1" dirty="0">
                          <a:latin typeface="Calibri" panose="020F0502020204030204" pitchFamily="34" charset="0"/>
                          <a:cs typeface="Calibri" panose="020F0502020204030204" pitchFamily="34" charset="0"/>
                        </a:rPr>
                        <a:t>Simulation</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Input</a:t>
                      </a:r>
                      <a:r>
                        <a:rPr kumimoji="1" lang="en-US" altLang="ja-JP" sz="1100" b="1" baseline="0" dirty="0">
                          <a:latin typeface="Calibri" panose="020F0502020204030204" pitchFamily="34" charset="0"/>
                          <a:cs typeface="Calibri" panose="020F0502020204030204" pitchFamily="34" charset="0"/>
                        </a:rPr>
                        <a:t> data &amp; Logic</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gridSpan="4">
                  <a:txBody>
                    <a:bodyPr/>
                    <a:lstStyle/>
                    <a:p>
                      <a:pPr algn="ctr"/>
                      <a:r>
                        <a:rPr kumimoji="1" lang="en-US" altLang="ja-JP" sz="1000" b="1" dirty="0">
                          <a:solidFill>
                            <a:srgbClr val="0000CC"/>
                          </a:solidFill>
                          <a:latin typeface="Calibri" panose="020F0502020204030204" pitchFamily="34" charset="0"/>
                          <a:cs typeface="Calibri" panose="020F0502020204030204" pitchFamily="34" charset="0"/>
                        </a:rPr>
                        <a:t>Input</a:t>
                      </a:r>
                      <a:r>
                        <a:rPr kumimoji="1" lang="en-US" altLang="ja-JP" sz="1000" b="1" baseline="0" dirty="0">
                          <a:solidFill>
                            <a:srgbClr val="0000CC"/>
                          </a:solidFill>
                          <a:latin typeface="Calibri" panose="020F0502020204030204" pitchFamily="34" charset="0"/>
                          <a:cs typeface="Calibri" panose="020F0502020204030204" pitchFamily="34" charset="0"/>
                        </a:rPr>
                        <a:t> data and driver model is different based on  item above</a:t>
                      </a:r>
                      <a:endParaRPr kumimoji="1" lang="ja-JP" altLang="en-US" sz="1000" b="1" dirty="0">
                        <a:solidFill>
                          <a:srgbClr val="0000CC"/>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extLst>
                  <a:ext uri="{0D108BD9-81ED-4DB2-BD59-A6C34878D82A}">
                    <a16:rowId xmlns:a16="http://schemas.microsoft.com/office/drawing/2014/main" val="10018"/>
                  </a:ext>
                </a:extLst>
              </a:tr>
              <a:tr h="340783">
                <a:tc vMerge="1">
                  <a:txBody>
                    <a:bodyPr/>
                    <a:lstStyle/>
                    <a:p>
                      <a:endParaRPr kumimoji="1" lang="ja-JP" altLang="en-US" dirty="0"/>
                    </a:p>
                  </a:txBody>
                  <a:tcPr/>
                </a:tc>
                <a:tc>
                  <a:txBody>
                    <a:bodyPr/>
                    <a:lstStyle/>
                    <a:p>
                      <a:r>
                        <a:rPr kumimoji="1" lang="en-US" altLang="ja-JP" sz="1200" b="1" dirty="0">
                          <a:latin typeface="Calibri" panose="020F0502020204030204" pitchFamily="34" charset="0"/>
                          <a:cs typeface="Calibri" panose="020F0502020204030204" pitchFamily="34" charset="0"/>
                        </a:rPr>
                        <a:t>Chassis</a:t>
                      </a:r>
                      <a:r>
                        <a:rPr kumimoji="1" lang="en-US" altLang="ja-JP" sz="1200" b="1" baseline="0" dirty="0">
                          <a:latin typeface="Calibri" panose="020F0502020204030204" pitchFamily="34" charset="0"/>
                          <a:cs typeface="Calibri" panose="020F0502020204030204" pitchFamily="34" charset="0"/>
                        </a:rPr>
                        <a:t> </a:t>
                      </a:r>
                      <a:r>
                        <a:rPr kumimoji="1" lang="en-US" altLang="ja-JP" sz="1200" b="1" dirty="0" err="1">
                          <a:latin typeface="Calibri" panose="020F0502020204030204" pitchFamily="34" charset="0"/>
                          <a:cs typeface="Calibri" panose="020F0502020204030204" pitchFamily="34" charset="0"/>
                        </a:rPr>
                        <a:t>dyno</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ts val="8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Must family-representative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9"/>
                  </a:ext>
                </a:extLst>
              </a:tr>
            </a:tbl>
          </a:graphicData>
        </a:graphic>
      </p:graphicFrame>
      <p:sp>
        <p:nvSpPr>
          <p:cNvPr id="27651" name="Segnaposto numero diapositiva 3">
            <a:extLst>
              <a:ext uri="{FF2B5EF4-FFF2-40B4-BE49-F238E27FC236}">
                <a16:creationId xmlns:a16="http://schemas.microsoft.com/office/drawing/2014/main" id="{038A5290-0F7A-4F9B-ADF9-BAD3812FCA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2B15AF7-E185-4504-B808-F5CECE1DBB6C}"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16907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a:extLst>
              <a:ext uri="{FF2B5EF4-FFF2-40B4-BE49-F238E27FC236}">
                <a16:creationId xmlns:a16="http://schemas.microsoft.com/office/drawing/2014/main" id="{137F6263-DD47-4D02-9A25-BEE7D111C28D}"/>
              </a:ext>
            </a:extLst>
          </p:cNvPr>
          <p:cNvSpPr>
            <a:spLocks noGrp="1"/>
          </p:cNvSpPr>
          <p:nvPr>
            <p:ph type="title"/>
          </p:nvPr>
        </p:nvSpPr>
        <p:spPr>
          <a:xfrm>
            <a:off x="1217613" y="85725"/>
            <a:ext cx="7469187" cy="687388"/>
          </a:xfrm>
        </p:spPr>
        <p:txBody>
          <a:bodyPr/>
          <a:lstStyle/>
          <a:p>
            <a:pPr marL="342900" indent="-342900"/>
            <a:r>
              <a:rPr lang="en-US" altLang="en-US" sz="2400" b="1" dirty="0">
                <a:solidFill>
                  <a:srgbClr val="0070C0"/>
                </a:solidFill>
                <a:latin typeface="Verdana" panose="020B0604030504040204" pitchFamily="34" charset="0"/>
              </a:rPr>
              <a:t>HD FE regulatory schedule in each area</a:t>
            </a:r>
          </a:p>
        </p:txBody>
      </p:sp>
      <p:sp>
        <p:nvSpPr>
          <p:cNvPr id="24579" name="Segnaposto numero diapositiva 3">
            <a:extLst>
              <a:ext uri="{FF2B5EF4-FFF2-40B4-BE49-F238E27FC236}">
                <a16:creationId xmlns:a16="http://schemas.microsoft.com/office/drawing/2014/main" id="{E280EFF1-A6D6-47C1-90D9-F24EFE1FC2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1F409F0-937A-49C8-9637-478C09A80CA7}"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graphicFrame>
        <p:nvGraphicFramePr>
          <p:cNvPr id="4" name="Tabella 3">
            <a:extLst>
              <a:ext uri="{FF2B5EF4-FFF2-40B4-BE49-F238E27FC236}">
                <a16:creationId xmlns:a16="http://schemas.microsoft.com/office/drawing/2014/main" id="{A978ED68-99D4-4630-BB3C-FAC423B20C4D}"/>
              </a:ext>
            </a:extLst>
          </p:cNvPr>
          <p:cNvGraphicFramePr>
            <a:graphicFrameLocks noGrp="1"/>
          </p:cNvGraphicFramePr>
          <p:nvPr/>
        </p:nvGraphicFramePr>
        <p:xfrm>
          <a:off x="112713" y="919163"/>
          <a:ext cx="8918571" cy="5100636"/>
        </p:xfrm>
        <a:graphic>
          <a:graphicData uri="http://schemas.openxmlformats.org/drawingml/2006/table">
            <a:tbl>
              <a:tblPr/>
              <a:tblGrid>
                <a:gridCol w="663951">
                  <a:extLst>
                    <a:ext uri="{9D8B030D-6E8A-4147-A177-3AD203B41FA5}">
                      <a16:colId xmlns:a16="http://schemas.microsoft.com/office/drawing/2014/main" val="20000"/>
                    </a:ext>
                  </a:extLst>
                </a:gridCol>
                <a:gridCol w="458590">
                  <a:extLst>
                    <a:ext uri="{9D8B030D-6E8A-4147-A177-3AD203B41FA5}">
                      <a16:colId xmlns:a16="http://schemas.microsoft.com/office/drawing/2014/main" val="20001"/>
                    </a:ext>
                  </a:extLst>
                </a:gridCol>
                <a:gridCol w="458590">
                  <a:extLst>
                    <a:ext uri="{9D8B030D-6E8A-4147-A177-3AD203B41FA5}">
                      <a16:colId xmlns:a16="http://schemas.microsoft.com/office/drawing/2014/main" val="20002"/>
                    </a:ext>
                  </a:extLst>
                </a:gridCol>
                <a:gridCol w="458590">
                  <a:extLst>
                    <a:ext uri="{9D8B030D-6E8A-4147-A177-3AD203B41FA5}">
                      <a16:colId xmlns:a16="http://schemas.microsoft.com/office/drawing/2014/main" val="20003"/>
                    </a:ext>
                  </a:extLst>
                </a:gridCol>
                <a:gridCol w="458590">
                  <a:extLst>
                    <a:ext uri="{9D8B030D-6E8A-4147-A177-3AD203B41FA5}">
                      <a16:colId xmlns:a16="http://schemas.microsoft.com/office/drawing/2014/main" val="20004"/>
                    </a:ext>
                  </a:extLst>
                </a:gridCol>
                <a:gridCol w="458590">
                  <a:extLst>
                    <a:ext uri="{9D8B030D-6E8A-4147-A177-3AD203B41FA5}">
                      <a16:colId xmlns:a16="http://schemas.microsoft.com/office/drawing/2014/main" val="20005"/>
                    </a:ext>
                  </a:extLst>
                </a:gridCol>
                <a:gridCol w="458590">
                  <a:extLst>
                    <a:ext uri="{9D8B030D-6E8A-4147-A177-3AD203B41FA5}">
                      <a16:colId xmlns:a16="http://schemas.microsoft.com/office/drawing/2014/main" val="20006"/>
                    </a:ext>
                  </a:extLst>
                </a:gridCol>
                <a:gridCol w="458590">
                  <a:extLst>
                    <a:ext uri="{9D8B030D-6E8A-4147-A177-3AD203B41FA5}">
                      <a16:colId xmlns:a16="http://schemas.microsoft.com/office/drawing/2014/main" val="20007"/>
                    </a:ext>
                  </a:extLst>
                </a:gridCol>
                <a:gridCol w="458590">
                  <a:extLst>
                    <a:ext uri="{9D8B030D-6E8A-4147-A177-3AD203B41FA5}">
                      <a16:colId xmlns:a16="http://schemas.microsoft.com/office/drawing/2014/main" val="20008"/>
                    </a:ext>
                  </a:extLst>
                </a:gridCol>
                <a:gridCol w="458590">
                  <a:extLst>
                    <a:ext uri="{9D8B030D-6E8A-4147-A177-3AD203B41FA5}">
                      <a16:colId xmlns:a16="http://schemas.microsoft.com/office/drawing/2014/main" val="20009"/>
                    </a:ext>
                  </a:extLst>
                </a:gridCol>
                <a:gridCol w="458590">
                  <a:extLst>
                    <a:ext uri="{9D8B030D-6E8A-4147-A177-3AD203B41FA5}">
                      <a16:colId xmlns:a16="http://schemas.microsoft.com/office/drawing/2014/main" val="20010"/>
                    </a:ext>
                  </a:extLst>
                </a:gridCol>
                <a:gridCol w="458590">
                  <a:extLst>
                    <a:ext uri="{9D8B030D-6E8A-4147-A177-3AD203B41FA5}">
                      <a16:colId xmlns:a16="http://schemas.microsoft.com/office/drawing/2014/main" val="20011"/>
                    </a:ext>
                  </a:extLst>
                </a:gridCol>
                <a:gridCol w="458590">
                  <a:extLst>
                    <a:ext uri="{9D8B030D-6E8A-4147-A177-3AD203B41FA5}">
                      <a16:colId xmlns:a16="http://schemas.microsoft.com/office/drawing/2014/main" val="20012"/>
                    </a:ext>
                  </a:extLst>
                </a:gridCol>
                <a:gridCol w="458590">
                  <a:extLst>
                    <a:ext uri="{9D8B030D-6E8A-4147-A177-3AD203B41FA5}">
                      <a16:colId xmlns:a16="http://schemas.microsoft.com/office/drawing/2014/main" val="20013"/>
                    </a:ext>
                  </a:extLst>
                </a:gridCol>
                <a:gridCol w="458590">
                  <a:extLst>
                    <a:ext uri="{9D8B030D-6E8A-4147-A177-3AD203B41FA5}">
                      <a16:colId xmlns:a16="http://schemas.microsoft.com/office/drawing/2014/main" val="20014"/>
                    </a:ext>
                  </a:extLst>
                </a:gridCol>
                <a:gridCol w="458590">
                  <a:extLst>
                    <a:ext uri="{9D8B030D-6E8A-4147-A177-3AD203B41FA5}">
                      <a16:colId xmlns:a16="http://schemas.microsoft.com/office/drawing/2014/main" val="20015"/>
                    </a:ext>
                  </a:extLst>
                </a:gridCol>
                <a:gridCol w="458590">
                  <a:extLst>
                    <a:ext uri="{9D8B030D-6E8A-4147-A177-3AD203B41FA5}">
                      <a16:colId xmlns:a16="http://schemas.microsoft.com/office/drawing/2014/main" val="20016"/>
                    </a:ext>
                  </a:extLst>
                </a:gridCol>
                <a:gridCol w="458590">
                  <a:extLst>
                    <a:ext uri="{9D8B030D-6E8A-4147-A177-3AD203B41FA5}">
                      <a16:colId xmlns:a16="http://schemas.microsoft.com/office/drawing/2014/main" val="20017"/>
                    </a:ext>
                  </a:extLst>
                </a:gridCol>
                <a:gridCol w="458590">
                  <a:extLst>
                    <a:ext uri="{9D8B030D-6E8A-4147-A177-3AD203B41FA5}">
                      <a16:colId xmlns:a16="http://schemas.microsoft.com/office/drawing/2014/main" val="20018"/>
                    </a:ext>
                  </a:extLst>
                </a:gridCol>
              </a:tblGrid>
              <a:tr h="39615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Year</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'13</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'14</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'15</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'16</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'17</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'18</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'19</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'20</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'21</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‘22</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‘23</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‘24</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‘25</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'26</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‘27</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‘28</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‘29</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‘30</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7775">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JPN</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6026">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US</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4297">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EU</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68190">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CHNA</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68190">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India</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 name="Rectangle 116">
            <a:extLst>
              <a:ext uri="{FF2B5EF4-FFF2-40B4-BE49-F238E27FC236}">
                <a16:creationId xmlns:a16="http://schemas.microsoft.com/office/drawing/2014/main" id="{8968AE3A-0E2F-4747-AA0D-E6BB4543CD3B}"/>
              </a:ext>
            </a:extLst>
          </p:cNvPr>
          <p:cNvSpPr>
            <a:spLocks noChangeArrowheads="1"/>
          </p:cNvSpPr>
          <p:nvPr/>
        </p:nvSpPr>
        <p:spPr bwMode="auto">
          <a:xfrm>
            <a:off x="1217613" y="2219325"/>
            <a:ext cx="3211512" cy="219075"/>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GHG Phase I</a:t>
            </a:r>
          </a:p>
        </p:txBody>
      </p:sp>
      <p:sp>
        <p:nvSpPr>
          <p:cNvPr id="12" name="Rectangle 120">
            <a:extLst>
              <a:ext uri="{FF2B5EF4-FFF2-40B4-BE49-F238E27FC236}">
                <a16:creationId xmlns:a16="http://schemas.microsoft.com/office/drawing/2014/main" id="{4EFDD828-994A-4E62-8B48-7D04B609AA72}"/>
              </a:ext>
            </a:extLst>
          </p:cNvPr>
          <p:cNvSpPr>
            <a:spLocks noChangeArrowheads="1"/>
          </p:cNvSpPr>
          <p:nvPr/>
        </p:nvSpPr>
        <p:spPr bwMode="auto">
          <a:xfrm>
            <a:off x="776288" y="4491038"/>
            <a:ext cx="3211512" cy="336550"/>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2nd Stage of constant speed test</a:t>
            </a:r>
          </a:p>
        </p:txBody>
      </p:sp>
      <p:sp>
        <p:nvSpPr>
          <p:cNvPr id="14" name="AutoShape 127">
            <a:extLst>
              <a:ext uri="{FF2B5EF4-FFF2-40B4-BE49-F238E27FC236}">
                <a16:creationId xmlns:a16="http://schemas.microsoft.com/office/drawing/2014/main" id="{102DBC50-326A-4165-9051-3F2739E8146A}"/>
              </a:ext>
            </a:extLst>
          </p:cNvPr>
          <p:cNvSpPr>
            <a:spLocks noChangeArrowheads="1"/>
          </p:cNvSpPr>
          <p:nvPr/>
        </p:nvSpPr>
        <p:spPr bwMode="auto">
          <a:xfrm>
            <a:off x="1695450" y="1462088"/>
            <a:ext cx="4605338" cy="476250"/>
          </a:xfrm>
          <a:prstGeom prst="rightArrow">
            <a:avLst>
              <a:gd name="adj1" fmla="val 67648"/>
              <a:gd name="adj2" fmla="val 41764"/>
            </a:avLst>
          </a:prstGeom>
          <a:solidFill>
            <a:srgbClr val="00FFFF"/>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2015 HD FE standard</a:t>
            </a:r>
          </a:p>
        </p:txBody>
      </p:sp>
      <p:sp>
        <p:nvSpPr>
          <p:cNvPr id="15" name="Rectangle 128">
            <a:extLst>
              <a:ext uri="{FF2B5EF4-FFF2-40B4-BE49-F238E27FC236}">
                <a16:creationId xmlns:a16="http://schemas.microsoft.com/office/drawing/2014/main" id="{6422AE65-86D0-4B8A-A03F-8F35BC49ABFD}"/>
              </a:ext>
            </a:extLst>
          </p:cNvPr>
          <p:cNvSpPr>
            <a:spLocks noChangeArrowheads="1"/>
          </p:cNvSpPr>
          <p:nvPr/>
        </p:nvSpPr>
        <p:spPr bwMode="auto">
          <a:xfrm>
            <a:off x="2127250" y="2527300"/>
            <a:ext cx="2305050" cy="206375"/>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FE Phase I</a:t>
            </a:r>
          </a:p>
        </p:txBody>
      </p:sp>
      <p:sp>
        <p:nvSpPr>
          <p:cNvPr id="18" name="AutoShape 132">
            <a:extLst>
              <a:ext uri="{FF2B5EF4-FFF2-40B4-BE49-F238E27FC236}">
                <a16:creationId xmlns:a16="http://schemas.microsoft.com/office/drawing/2014/main" id="{04E3838B-AA93-4A3F-8DE3-4892EFFEF931}"/>
              </a:ext>
            </a:extLst>
          </p:cNvPr>
          <p:cNvSpPr>
            <a:spLocks noChangeArrowheads="1"/>
          </p:cNvSpPr>
          <p:nvPr/>
        </p:nvSpPr>
        <p:spPr bwMode="auto">
          <a:xfrm>
            <a:off x="3524250" y="3044825"/>
            <a:ext cx="5507038" cy="287338"/>
          </a:xfrm>
          <a:prstGeom prst="homePlate">
            <a:avLst>
              <a:gd name="adj" fmla="val 29615"/>
            </a:avLst>
          </a:prstGeom>
          <a:solidFill>
            <a:schemeClr val="tx2">
              <a:lumMod val="40000"/>
              <a:lumOff val="60000"/>
            </a:schemeClr>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Labeling of FE value</a:t>
            </a:r>
          </a:p>
        </p:txBody>
      </p:sp>
      <p:sp>
        <p:nvSpPr>
          <p:cNvPr id="19" name="AutoShape 133">
            <a:extLst>
              <a:ext uri="{FF2B5EF4-FFF2-40B4-BE49-F238E27FC236}">
                <a16:creationId xmlns:a16="http://schemas.microsoft.com/office/drawing/2014/main" id="{2B904851-5953-4B31-9CB1-850ADFED90C2}"/>
              </a:ext>
            </a:extLst>
          </p:cNvPr>
          <p:cNvSpPr>
            <a:spLocks noChangeArrowheads="1"/>
          </p:cNvSpPr>
          <p:nvPr/>
        </p:nvSpPr>
        <p:spPr bwMode="auto">
          <a:xfrm>
            <a:off x="1768475" y="1566863"/>
            <a:ext cx="215900" cy="215900"/>
          </a:xfrm>
          <a:prstGeom prst="star5">
            <a:avLst/>
          </a:prstGeom>
          <a:solidFill>
            <a:srgbClr val="FFFF00"/>
          </a:solidFill>
          <a:ln w="9525">
            <a:solidFill>
              <a:schemeClr val="tx1"/>
            </a:solidFill>
            <a:miter lim="800000"/>
            <a:headEnd/>
            <a:tailEnd/>
          </a:ln>
          <a:effectLs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mn-ea"/>
              <a:cs typeface="Arial" panose="020B0604020202020204" pitchFamily="34" charset="0"/>
            </a:endParaRPr>
          </a:p>
        </p:txBody>
      </p:sp>
      <p:sp>
        <p:nvSpPr>
          <p:cNvPr id="28" name="AutoShape 152">
            <a:extLst>
              <a:ext uri="{FF2B5EF4-FFF2-40B4-BE49-F238E27FC236}">
                <a16:creationId xmlns:a16="http://schemas.microsoft.com/office/drawing/2014/main" id="{4578F1CB-229A-41B0-95EE-95A3E4EB6826}"/>
              </a:ext>
            </a:extLst>
          </p:cNvPr>
          <p:cNvSpPr>
            <a:spLocks noChangeArrowheads="1"/>
          </p:cNvSpPr>
          <p:nvPr/>
        </p:nvSpPr>
        <p:spPr bwMode="auto">
          <a:xfrm>
            <a:off x="6300788" y="1462088"/>
            <a:ext cx="2730500" cy="474662"/>
          </a:xfrm>
          <a:prstGeom prst="rightArrow">
            <a:avLst>
              <a:gd name="adj1" fmla="val 67648"/>
              <a:gd name="adj2" fmla="val 31193"/>
            </a:avLst>
          </a:prstGeom>
          <a:solidFill>
            <a:srgbClr val="FF99CC"/>
          </a:solidFill>
          <a:ln w="25400">
            <a:solidFill>
              <a:schemeClr val="tx1"/>
            </a:solidFill>
            <a:prstDash val="solid"/>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2025 HD FE standard</a:t>
            </a:r>
          </a:p>
        </p:txBody>
      </p:sp>
      <p:sp>
        <p:nvSpPr>
          <p:cNvPr id="39" name="AutoShape 133">
            <a:extLst>
              <a:ext uri="{FF2B5EF4-FFF2-40B4-BE49-F238E27FC236}">
                <a16:creationId xmlns:a16="http://schemas.microsoft.com/office/drawing/2014/main" id="{5A4584BA-7424-49F9-8663-09B1EAF99BF4}"/>
              </a:ext>
            </a:extLst>
          </p:cNvPr>
          <p:cNvSpPr>
            <a:spLocks noChangeArrowheads="1"/>
          </p:cNvSpPr>
          <p:nvPr/>
        </p:nvSpPr>
        <p:spPr bwMode="auto">
          <a:xfrm>
            <a:off x="6343650" y="1587500"/>
            <a:ext cx="215900" cy="215900"/>
          </a:xfrm>
          <a:prstGeom prst="star5">
            <a:avLst/>
          </a:prstGeom>
          <a:solidFill>
            <a:srgbClr val="FF0000"/>
          </a:solidFill>
          <a:ln w="9525">
            <a:solidFill>
              <a:schemeClr val="tx1"/>
            </a:solidFill>
            <a:miter lim="800000"/>
            <a:headEnd/>
            <a:tailEnd/>
          </a:ln>
          <a:effectLs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mn-ea"/>
              <a:cs typeface="Arial" panose="020B0604020202020204" pitchFamily="34" charset="0"/>
            </a:endParaRPr>
          </a:p>
        </p:txBody>
      </p:sp>
      <p:sp>
        <p:nvSpPr>
          <p:cNvPr id="27" name="AutoShape 152">
            <a:extLst>
              <a:ext uri="{FF2B5EF4-FFF2-40B4-BE49-F238E27FC236}">
                <a16:creationId xmlns:a16="http://schemas.microsoft.com/office/drawing/2014/main" id="{A21879BA-108F-4BF7-9E77-717800E8049F}"/>
              </a:ext>
            </a:extLst>
          </p:cNvPr>
          <p:cNvSpPr>
            <a:spLocks noChangeArrowheads="1"/>
          </p:cNvSpPr>
          <p:nvPr/>
        </p:nvSpPr>
        <p:spPr bwMode="auto">
          <a:xfrm>
            <a:off x="6273800" y="3367088"/>
            <a:ext cx="2246086" cy="428625"/>
          </a:xfrm>
          <a:prstGeom prst="rightArrow">
            <a:avLst>
              <a:gd name="adj1" fmla="val 67648"/>
              <a:gd name="adj2" fmla="val 65825"/>
            </a:avLst>
          </a:prstGeom>
          <a:solidFill>
            <a:srgbClr val="FF99CC"/>
          </a:solidFill>
          <a:ln w="25400">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2025 target</a:t>
            </a:r>
          </a:p>
        </p:txBody>
      </p:sp>
      <p:sp>
        <p:nvSpPr>
          <p:cNvPr id="24" name="Rectangle 116">
            <a:extLst>
              <a:ext uri="{FF2B5EF4-FFF2-40B4-BE49-F238E27FC236}">
                <a16:creationId xmlns:a16="http://schemas.microsoft.com/office/drawing/2014/main" id="{234C14BC-5333-4504-86BB-599ABB24F46C}"/>
              </a:ext>
            </a:extLst>
          </p:cNvPr>
          <p:cNvSpPr>
            <a:spLocks noChangeArrowheads="1"/>
          </p:cNvSpPr>
          <p:nvPr/>
        </p:nvSpPr>
        <p:spPr bwMode="auto">
          <a:xfrm>
            <a:off x="787400" y="4014788"/>
            <a:ext cx="908050" cy="287337"/>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1st stage</a:t>
            </a:r>
          </a:p>
        </p:txBody>
      </p:sp>
      <p:sp>
        <p:nvSpPr>
          <p:cNvPr id="25" name="Rectangle 116">
            <a:extLst>
              <a:ext uri="{FF2B5EF4-FFF2-40B4-BE49-F238E27FC236}">
                <a16:creationId xmlns:a16="http://schemas.microsoft.com/office/drawing/2014/main" id="{95152FDD-0136-4AE2-9C8C-0A2998F70E80}"/>
              </a:ext>
            </a:extLst>
          </p:cNvPr>
          <p:cNvSpPr>
            <a:spLocks noChangeArrowheads="1"/>
          </p:cNvSpPr>
          <p:nvPr/>
        </p:nvSpPr>
        <p:spPr bwMode="auto">
          <a:xfrm>
            <a:off x="1698625" y="4013200"/>
            <a:ext cx="1825625"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2nd stage</a:t>
            </a:r>
          </a:p>
        </p:txBody>
      </p:sp>
      <p:sp>
        <p:nvSpPr>
          <p:cNvPr id="29" name="Rectangle 116">
            <a:extLst>
              <a:ext uri="{FF2B5EF4-FFF2-40B4-BE49-F238E27FC236}">
                <a16:creationId xmlns:a16="http://schemas.microsoft.com/office/drawing/2014/main" id="{068BC526-143B-4E86-A4A2-3A2A049DF92A}"/>
              </a:ext>
            </a:extLst>
          </p:cNvPr>
          <p:cNvSpPr>
            <a:spLocks noChangeArrowheads="1"/>
          </p:cNvSpPr>
          <p:nvPr/>
        </p:nvSpPr>
        <p:spPr bwMode="auto">
          <a:xfrm>
            <a:off x="3065463" y="5092700"/>
            <a:ext cx="1363662"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1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EuroIV</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2" name="Rectangle 116">
            <a:extLst>
              <a:ext uri="{FF2B5EF4-FFF2-40B4-BE49-F238E27FC236}">
                <a16:creationId xmlns:a16="http://schemas.microsoft.com/office/drawing/2014/main" id="{FF9EEB92-55B5-4265-AF04-6CE345889C96}"/>
              </a:ext>
            </a:extLst>
          </p:cNvPr>
          <p:cNvSpPr>
            <a:spLocks noChangeArrowheads="1"/>
          </p:cNvSpPr>
          <p:nvPr/>
        </p:nvSpPr>
        <p:spPr bwMode="auto">
          <a:xfrm>
            <a:off x="4449763" y="5095875"/>
            <a:ext cx="1824037"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2(</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BSIV</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3" name="Rectangle 116">
            <a:extLst>
              <a:ext uri="{FF2B5EF4-FFF2-40B4-BE49-F238E27FC236}">
                <a16:creationId xmlns:a16="http://schemas.microsoft.com/office/drawing/2014/main" id="{B3C58473-E453-4F27-B24A-10E93E5E60EC}"/>
              </a:ext>
            </a:extLst>
          </p:cNvPr>
          <p:cNvSpPr>
            <a:spLocks noChangeArrowheads="1"/>
          </p:cNvSpPr>
          <p:nvPr/>
        </p:nvSpPr>
        <p:spPr bwMode="auto">
          <a:xfrm>
            <a:off x="3524250" y="4013200"/>
            <a:ext cx="2300288" cy="288925"/>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3rd stage</a:t>
            </a:r>
          </a:p>
        </p:txBody>
      </p:sp>
      <p:sp>
        <p:nvSpPr>
          <p:cNvPr id="22" name="AutoShape 152">
            <a:extLst>
              <a:ext uri="{FF2B5EF4-FFF2-40B4-BE49-F238E27FC236}">
                <a16:creationId xmlns:a16="http://schemas.microsoft.com/office/drawing/2014/main" id="{229A3A3C-3B6D-49B3-AFE9-96618FB61676}"/>
              </a:ext>
            </a:extLst>
          </p:cNvPr>
          <p:cNvSpPr>
            <a:spLocks noChangeArrowheads="1"/>
          </p:cNvSpPr>
          <p:nvPr/>
        </p:nvSpPr>
        <p:spPr bwMode="auto">
          <a:xfrm>
            <a:off x="4449763" y="2278063"/>
            <a:ext cx="4581525" cy="474662"/>
          </a:xfrm>
          <a:prstGeom prst="rightArrow">
            <a:avLst>
              <a:gd name="adj1" fmla="val 67648"/>
              <a:gd name="adj2" fmla="val 31193"/>
            </a:avLst>
          </a:prstGeom>
          <a:solidFill>
            <a:srgbClr val="FF99CC"/>
          </a:solidFill>
          <a:ln w="25400">
            <a:solidFill>
              <a:schemeClr val="tx1"/>
            </a:solidFill>
            <a:prstDash val="solid"/>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II</a:t>
            </a:r>
          </a:p>
        </p:txBody>
      </p:sp>
      <p:sp>
        <p:nvSpPr>
          <p:cNvPr id="23" name="Rectangle 116">
            <a:extLst>
              <a:ext uri="{FF2B5EF4-FFF2-40B4-BE49-F238E27FC236}">
                <a16:creationId xmlns:a16="http://schemas.microsoft.com/office/drawing/2014/main" id="{6B5856A8-F7E0-4019-9509-6FD156EF7F8E}"/>
              </a:ext>
            </a:extLst>
          </p:cNvPr>
          <p:cNvSpPr>
            <a:spLocks noChangeArrowheads="1"/>
          </p:cNvSpPr>
          <p:nvPr/>
        </p:nvSpPr>
        <p:spPr bwMode="auto">
          <a:xfrm>
            <a:off x="4000500" y="5537200"/>
            <a:ext cx="2303463" cy="287338"/>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Phase1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EuroVI</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0" name="Rectangle 116">
            <a:extLst>
              <a:ext uri="{FF2B5EF4-FFF2-40B4-BE49-F238E27FC236}">
                <a16:creationId xmlns:a16="http://schemas.microsoft.com/office/drawing/2014/main" id="{7D0D0F2E-F7E5-497D-BC85-96E13F462F09}"/>
              </a:ext>
            </a:extLst>
          </p:cNvPr>
          <p:cNvSpPr>
            <a:spLocks noChangeArrowheads="1"/>
          </p:cNvSpPr>
          <p:nvPr/>
        </p:nvSpPr>
        <p:spPr bwMode="auto">
          <a:xfrm>
            <a:off x="3997325" y="5549900"/>
            <a:ext cx="2303463" cy="287338"/>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Phase1</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BSVI</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cxnSp>
        <p:nvCxnSpPr>
          <p:cNvPr id="3" name="直線コネクタ 2">
            <a:extLst>
              <a:ext uri="{FF2B5EF4-FFF2-40B4-BE49-F238E27FC236}">
                <a16:creationId xmlns:a16="http://schemas.microsoft.com/office/drawing/2014/main" id="{F86DAECC-B2E5-48F7-A56B-11ED33E9FEB2}"/>
              </a:ext>
            </a:extLst>
          </p:cNvPr>
          <p:cNvCxnSpPr/>
          <p:nvPr/>
        </p:nvCxnSpPr>
        <p:spPr>
          <a:xfrm>
            <a:off x="7199313" y="2359025"/>
            <a:ext cx="0" cy="27146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F1BEA224-8B50-4481-9127-6B11C01157D3}"/>
              </a:ext>
            </a:extLst>
          </p:cNvPr>
          <p:cNvCxnSpPr/>
          <p:nvPr/>
        </p:nvCxnSpPr>
        <p:spPr>
          <a:xfrm>
            <a:off x="5824538" y="2359025"/>
            <a:ext cx="0" cy="27146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6" name="Rectangle 116">
            <a:extLst>
              <a:ext uri="{FF2B5EF4-FFF2-40B4-BE49-F238E27FC236}">
                <a16:creationId xmlns:a16="http://schemas.microsoft.com/office/drawing/2014/main" id="{B3C58473-E453-4F27-B24A-10E93E5E60EC}"/>
              </a:ext>
            </a:extLst>
          </p:cNvPr>
          <p:cNvSpPr>
            <a:spLocks noChangeArrowheads="1"/>
          </p:cNvSpPr>
          <p:nvPr/>
        </p:nvSpPr>
        <p:spPr bwMode="auto">
          <a:xfrm>
            <a:off x="5824722" y="4005946"/>
            <a:ext cx="2300288" cy="288925"/>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4th stage</a:t>
            </a:r>
          </a:p>
        </p:txBody>
      </p:sp>
      <p:sp>
        <p:nvSpPr>
          <p:cNvPr id="36" name="AutoShape 152">
            <a:extLst>
              <a:ext uri="{FF2B5EF4-FFF2-40B4-BE49-F238E27FC236}">
                <a16:creationId xmlns:a16="http://schemas.microsoft.com/office/drawing/2014/main" id="{A21879BA-108F-4BF7-9E77-717800E8049F}"/>
              </a:ext>
            </a:extLst>
          </p:cNvPr>
          <p:cNvSpPr>
            <a:spLocks noChangeArrowheads="1"/>
          </p:cNvSpPr>
          <p:nvPr/>
        </p:nvSpPr>
        <p:spPr bwMode="auto">
          <a:xfrm>
            <a:off x="8519886" y="3403147"/>
            <a:ext cx="609599" cy="428625"/>
          </a:xfrm>
          <a:prstGeom prst="rightArrow">
            <a:avLst>
              <a:gd name="adj1" fmla="val 67648"/>
              <a:gd name="adj2" fmla="val 65825"/>
            </a:avLst>
          </a:prstGeom>
          <a:solidFill>
            <a:srgbClr val="FF99CC"/>
          </a:solidFill>
          <a:ln w="25400">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2030</a:t>
            </a:r>
          </a:p>
        </p:txBody>
      </p:sp>
      <p:sp>
        <p:nvSpPr>
          <p:cNvPr id="37" name="Rectangle 116">
            <a:extLst>
              <a:ext uri="{FF2B5EF4-FFF2-40B4-BE49-F238E27FC236}">
                <a16:creationId xmlns:a16="http://schemas.microsoft.com/office/drawing/2014/main" id="{B9AF3144-D863-4895-B1C2-0BD97B492ED0}"/>
              </a:ext>
            </a:extLst>
          </p:cNvPr>
          <p:cNvSpPr>
            <a:spLocks noChangeArrowheads="1"/>
          </p:cNvSpPr>
          <p:nvPr/>
        </p:nvSpPr>
        <p:spPr bwMode="auto">
          <a:xfrm>
            <a:off x="2625725" y="6164263"/>
            <a:ext cx="2303463" cy="287337"/>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B050"/>
                </a:solidFill>
                <a:effectLst/>
                <a:uLnTx/>
                <a:uFillTx/>
                <a:latin typeface="Arial" charset="0"/>
                <a:ea typeface="ＭＳ Ｐゴシック" pitchFamily="50" charset="-128"/>
                <a:cs typeface="Arial" panose="020B0604020202020204" pitchFamily="34" charset="0"/>
              </a:rPr>
              <a:t>Under consideration</a:t>
            </a:r>
          </a:p>
        </p:txBody>
      </p:sp>
      <p:sp>
        <p:nvSpPr>
          <p:cNvPr id="38" name="Rectangle 116">
            <a:extLst>
              <a:ext uri="{FF2B5EF4-FFF2-40B4-BE49-F238E27FC236}">
                <a16:creationId xmlns:a16="http://schemas.microsoft.com/office/drawing/2014/main" id="{D231D632-16AD-412E-9F3D-4F5F0B4788D5}"/>
              </a:ext>
            </a:extLst>
          </p:cNvPr>
          <p:cNvSpPr>
            <a:spLocks noChangeArrowheads="1"/>
          </p:cNvSpPr>
          <p:nvPr/>
        </p:nvSpPr>
        <p:spPr bwMode="auto">
          <a:xfrm>
            <a:off x="171450" y="6164263"/>
            <a:ext cx="1825625" cy="287337"/>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B050"/>
                </a:solidFill>
                <a:effectLst/>
                <a:uLnTx/>
                <a:uFillTx/>
                <a:latin typeface="Arial" charset="0"/>
                <a:ea typeface="ＭＳ Ｐゴシック" pitchFamily="50" charset="-128"/>
                <a:cs typeface="Arial" panose="020B0604020202020204" pitchFamily="34" charset="0"/>
              </a:rPr>
              <a:t>Legislation</a:t>
            </a:r>
          </a:p>
        </p:txBody>
      </p:sp>
      <p:sp>
        <p:nvSpPr>
          <p:cNvPr id="40" name="楕円 2">
            <a:extLst>
              <a:ext uri="{FF2B5EF4-FFF2-40B4-BE49-F238E27FC236}">
                <a16:creationId xmlns:a16="http://schemas.microsoft.com/office/drawing/2014/main" id="{BCAC67D7-F956-4C7A-BDFF-13A5B9193D4C}"/>
              </a:ext>
            </a:extLst>
          </p:cNvPr>
          <p:cNvSpPr/>
          <p:nvPr/>
        </p:nvSpPr>
        <p:spPr>
          <a:xfrm>
            <a:off x="5301347" y="1393825"/>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1" name="楕円 22">
            <a:extLst>
              <a:ext uri="{FF2B5EF4-FFF2-40B4-BE49-F238E27FC236}">
                <a16:creationId xmlns:a16="http://schemas.microsoft.com/office/drawing/2014/main" id="{0BD33A24-105F-473F-912F-8B36528B46AA}"/>
              </a:ext>
            </a:extLst>
          </p:cNvPr>
          <p:cNvSpPr/>
          <p:nvPr/>
        </p:nvSpPr>
        <p:spPr>
          <a:xfrm>
            <a:off x="6068828" y="2217737"/>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2" name="楕円 29">
            <a:extLst>
              <a:ext uri="{FF2B5EF4-FFF2-40B4-BE49-F238E27FC236}">
                <a16:creationId xmlns:a16="http://schemas.microsoft.com/office/drawing/2014/main" id="{7A0D73AC-C72A-4CDF-8E7E-F4BBE437FF26}"/>
              </a:ext>
            </a:extLst>
          </p:cNvPr>
          <p:cNvSpPr/>
          <p:nvPr/>
        </p:nvSpPr>
        <p:spPr>
          <a:xfrm>
            <a:off x="7219733" y="3133723"/>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3" name="楕円 30">
            <a:extLst>
              <a:ext uri="{FF2B5EF4-FFF2-40B4-BE49-F238E27FC236}">
                <a16:creationId xmlns:a16="http://schemas.microsoft.com/office/drawing/2014/main" id="{4E7E1668-F757-4BBD-8C0A-81E387EE8F34}"/>
              </a:ext>
            </a:extLst>
          </p:cNvPr>
          <p:cNvSpPr/>
          <p:nvPr/>
        </p:nvSpPr>
        <p:spPr>
          <a:xfrm>
            <a:off x="5222658" y="3877469"/>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4" name="楕円 33">
            <a:extLst>
              <a:ext uri="{FF2B5EF4-FFF2-40B4-BE49-F238E27FC236}">
                <a16:creationId xmlns:a16="http://schemas.microsoft.com/office/drawing/2014/main" id="{5B2AD983-F148-4AEA-A3CF-C02AC132F3E2}"/>
              </a:ext>
            </a:extLst>
          </p:cNvPr>
          <p:cNvSpPr/>
          <p:nvPr/>
        </p:nvSpPr>
        <p:spPr>
          <a:xfrm>
            <a:off x="6198971" y="5400092"/>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5" name="楕円 34">
            <a:extLst>
              <a:ext uri="{FF2B5EF4-FFF2-40B4-BE49-F238E27FC236}">
                <a16:creationId xmlns:a16="http://schemas.microsoft.com/office/drawing/2014/main" id="{F011461D-D3FB-4546-942D-7C490C04E0FE}"/>
              </a:ext>
            </a:extLst>
          </p:cNvPr>
          <p:cNvSpPr/>
          <p:nvPr/>
        </p:nvSpPr>
        <p:spPr>
          <a:xfrm>
            <a:off x="5663406" y="6147413"/>
            <a:ext cx="2154237" cy="606133"/>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FFFF"/>
                </a:solidFill>
                <a:effectLst/>
                <a:uLnTx/>
                <a:uFillTx/>
                <a:latin typeface="Arial"/>
                <a:ea typeface="+mn-ea"/>
                <a:cs typeface="+mn-cs"/>
              </a:rPr>
              <a:t>Possibility of Rule making</a:t>
            </a:r>
            <a:endParaRPr kumimoji="1" lang="ja-JP" altLang="en-US"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904359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a:extLst>
              <a:ext uri="{FF2B5EF4-FFF2-40B4-BE49-F238E27FC236}">
                <a16:creationId xmlns:a16="http://schemas.microsoft.com/office/drawing/2014/main" id="{94B8EBAB-38DD-4B85-83D3-55D4FB62DC5E}"/>
              </a:ext>
            </a:extLst>
          </p:cNvPr>
          <p:cNvSpPr>
            <a:spLocks noGrp="1"/>
          </p:cNvSpPr>
          <p:nvPr>
            <p:ph type="title"/>
          </p:nvPr>
        </p:nvSpPr>
        <p:spPr>
          <a:xfrm>
            <a:off x="1263650" y="136525"/>
            <a:ext cx="6937375" cy="458788"/>
          </a:xfrm>
        </p:spPr>
        <p:txBody>
          <a:bodyPr/>
          <a:lstStyle/>
          <a:p>
            <a:r>
              <a:rPr lang="en-US" altLang="ja-JP" sz="2800" b="1" dirty="0">
                <a:solidFill>
                  <a:srgbClr val="0070C0"/>
                </a:solidFill>
                <a:latin typeface="Verdana" panose="020B0604030504040204" pitchFamily="34" charset="0"/>
              </a:rPr>
              <a:t>Steps for Harmonization</a:t>
            </a:r>
            <a:endParaRPr lang="en-US" altLang="en-US" sz="2800" b="1" dirty="0">
              <a:solidFill>
                <a:srgbClr val="0070C0"/>
              </a:solidFill>
              <a:latin typeface="Verdana" panose="020B0604030504040204" pitchFamily="34" charset="0"/>
            </a:endParaRPr>
          </a:p>
        </p:txBody>
      </p:sp>
      <p:graphicFrame>
        <p:nvGraphicFramePr>
          <p:cNvPr id="5" name="Group 3">
            <a:extLst>
              <a:ext uri="{FF2B5EF4-FFF2-40B4-BE49-F238E27FC236}">
                <a16:creationId xmlns:a16="http://schemas.microsoft.com/office/drawing/2014/main" id="{2DF85030-F7BD-4EBB-8778-E4883D7E1C10}"/>
              </a:ext>
            </a:extLst>
          </p:cNvPr>
          <p:cNvGraphicFramePr>
            <a:graphicFrameLocks noGrp="1"/>
          </p:cNvGraphicFramePr>
          <p:nvPr>
            <p:ph idx="1"/>
          </p:nvPr>
        </p:nvGraphicFramePr>
        <p:xfrm>
          <a:off x="227013" y="874713"/>
          <a:ext cx="8785225" cy="5911853"/>
        </p:xfrm>
        <a:graphic>
          <a:graphicData uri="http://schemas.openxmlformats.org/drawingml/2006/table">
            <a:tbl>
              <a:tblPr/>
              <a:tblGrid>
                <a:gridCol w="1289050">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3198812">
                  <a:extLst>
                    <a:ext uri="{9D8B030D-6E8A-4147-A177-3AD203B41FA5}">
                      <a16:colId xmlns:a16="http://schemas.microsoft.com/office/drawing/2014/main" val="20002"/>
                    </a:ext>
                  </a:extLst>
                </a:gridCol>
                <a:gridCol w="3052763">
                  <a:extLst>
                    <a:ext uri="{9D8B030D-6E8A-4147-A177-3AD203B41FA5}">
                      <a16:colId xmlns:a16="http://schemas.microsoft.com/office/drawing/2014/main" val="20003"/>
                    </a:ext>
                  </a:extLst>
                </a:gridCol>
              </a:tblGrid>
              <a:tr h="430213">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Elements</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Sub-Elements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Issues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Examples</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extLst>
                  <a:ext uri="{0D108BD9-81ED-4DB2-BD59-A6C34878D82A}">
                    <a16:rowId xmlns:a16="http://schemas.microsoft.com/office/drawing/2014/main" val="10000"/>
                  </a:ext>
                </a:extLst>
              </a:tr>
              <a:tr h="523875">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FE Unit</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Transport efficiency or</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Easy to understand for everybody</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km/L</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ton.km/L</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228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Others</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Criteria</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Limit of FE value or average value</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2075" indent="-92075"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92075" marR="0" lvl="0" indent="-92075"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Averaged by number of sales</a:t>
                      </a:r>
                    </a:p>
                    <a:p>
                      <a:pPr marL="92075" marR="0" lvl="0" indent="-92075"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CAFÉ</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228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Vehicle classification</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Simpler category is desired, but needs to reflect to real world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compexity</a:t>
                      </a:r>
                      <a:endPar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Vehicle type (Tractor, bus….</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etc</a:t>
                      </a: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GVW, type of cabin</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3875">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Items of FE effect</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Accuracy vs. cost of measurement</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Contribution for FE</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Engine, T/M</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Aero dynamic and rolling resistance</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228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Driving Mode</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Vehicle speed base or road data base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less complexity vs real world reflection</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Combination of two cycles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Unique mode for each vehicle type</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4188">
                <a:tc rowSpan="6">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a:t>
                      </a:r>
                    </a:p>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Method</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Chassis dynamometer</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Should Chassis dynamometer measurement be used</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3875">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Simulation</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Should simulation be used</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Driver model contents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Common calculation logic</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Difference of steady and transient</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2288">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Engine measurement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Number of measurement points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Transient operation effect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CO2 measurement by engine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Engine FE map and simulation</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23875">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Aero dynamic measurement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 methods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Selection of vehicle type, rear body</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Coast down, steady speed drive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CFD               - Wind tunnel</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23875">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Tyre rolling resistance</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Measurement method, labeling</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Common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tyre</a:t>
                      </a: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measurement method</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How to handle a number of axis</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8925">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Others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Measurement method</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Driveline drag, Auxiliary drag,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etc</a:t>
                      </a:r>
                      <a:endPar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29699" name="Segnaposto numero diapositiva 3">
            <a:extLst>
              <a:ext uri="{FF2B5EF4-FFF2-40B4-BE49-F238E27FC236}">
                <a16:creationId xmlns:a16="http://schemas.microsoft.com/office/drawing/2014/main" id="{ACDBF524-D7F6-4889-B06F-EF5AEEE1CFD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6202FD5-149D-41CE-91CE-B9CDD476BAFE}"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
        <p:nvSpPr>
          <p:cNvPr id="2" name="四角形: 角を丸くする 1">
            <a:extLst>
              <a:ext uri="{FF2B5EF4-FFF2-40B4-BE49-F238E27FC236}">
                <a16:creationId xmlns:a16="http://schemas.microsoft.com/office/drawing/2014/main" id="{722380F4-292E-4AC5-B117-61BB4BDD9851}"/>
              </a:ext>
            </a:extLst>
          </p:cNvPr>
          <p:cNvSpPr/>
          <p:nvPr/>
        </p:nvSpPr>
        <p:spPr>
          <a:xfrm>
            <a:off x="307975" y="3513138"/>
            <a:ext cx="8704263" cy="3208337"/>
          </a:xfrm>
          <a:prstGeom prst="roundRect">
            <a:avLst/>
          </a:prstGeom>
          <a:solidFill>
            <a:srgbClr val="FFFF00">
              <a:alpha val="5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800" b="0" i="0" u="none" strike="noStrike" kern="1200" cap="none" spc="0" normalizeH="0" baseline="0" noProof="0" dirty="0">
                <a:ln>
                  <a:noFill/>
                </a:ln>
                <a:solidFill>
                  <a:srgbClr val="FF0000"/>
                </a:solidFill>
                <a:effectLst/>
                <a:uLnTx/>
                <a:uFillTx/>
                <a:latin typeface="Arial"/>
                <a:ea typeface="+mn-ea"/>
                <a:cs typeface="+mn-cs"/>
              </a:rPr>
              <a:t>First step</a:t>
            </a:r>
            <a:endParaRPr kumimoji="1" lang="ja-JP" altLang="en-US" sz="8800" b="0" i="0" u="none" strike="noStrike" kern="1200" cap="none" spc="0" normalizeH="0" baseline="0" noProof="0" dirty="0">
              <a:ln>
                <a:noFill/>
              </a:ln>
              <a:solidFill>
                <a:srgbClr val="FF0000"/>
              </a:solidFill>
              <a:effectLst/>
              <a:uLnTx/>
              <a:uFillTx/>
              <a:latin typeface="Arial"/>
              <a:ea typeface="+mn-ea"/>
              <a:cs typeface="+mn-cs"/>
            </a:endParaRPr>
          </a:p>
        </p:txBody>
      </p:sp>
      <p:sp>
        <p:nvSpPr>
          <p:cNvPr id="6" name="四角形: 角を丸くする 5">
            <a:extLst>
              <a:ext uri="{FF2B5EF4-FFF2-40B4-BE49-F238E27FC236}">
                <a16:creationId xmlns:a16="http://schemas.microsoft.com/office/drawing/2014/main" id="{A3FC0749-4F0F-4975-B681-439219575489}"/>
              </a:ext>
            </a:extLst>
          </p:cNvPr>
          <p:cNvSpPr/>
          <p:nvPr/>
        </p:nvSpPr>
        <p:spPr>
          <a:xfrm>
            <a:off x="311150" y="1360488"/>
            <a:ext cx="8704263" cy="2254250"/>
          </a:xfrm>
          <a:prstGeom prst="roundRect">
            <a:avLst/>
          </a:prstGeom>
          <a:solidFill>
            <a:schemeClr val="accent6">
              <a:lumMod val="20000"/>
              <a:lumOff val="80000"/>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800" b="0" i="0" u="none" strike="noStrike" kern="1200" cap="none" spc="0" normalizeH="0" baseline="0" noProof="0" dirty="0">
                <a:ln>
                  <a:noFill/>
                </a:ln>
                <a:solidFill>
                  <a:srgbClr val="FF0000"/>
                </a:solidFill>
                <a:effectLst/>
                <a:uLnTx/>
                <a:uFillTx/>
                <a:latin typeface="Arial"/>
                <a:ea typeface="+mn-ea"/>
                <a:cs typeface="+mn-cs"/>
              </a:rPr>
              <a:t>Second step</a:t>
            </a:r>
            <a:endParaRPr kumimoji="1" lang="ja-JP" altLang="en-US" sz="8800" b="0" i="0" u="none" strike="noStrike" kern="1200" cap="none" spc="0" normalizeH="0" baseline="0" noProof="0" dirty="0">
              <a:ln>
                <a:noFill/>
              </a:ln>
              <a:solidFill>
                <a:srgbClr val="FF0000"/>
              </a:solidFill>
              <a:effectLst/>
              <a:uLnTx/>
              <a:uFillTx/>
              <a:latin typeface="Arial"/>
              <a:ea typeface="+mn-ea"/>
              <a:cs typeface="+mn-cs"/>
            </a:endParaRPr>
          </a:p>
        </p:txBody>
      </p:sp>
    </p:spTree>
    <p:extLst>
      <p:ext uri="{BB962C8B-B14F-4D97-AF65-F5344CB8AC3E}">
        <p14:creationId xmlns:p14="http://schemas.microsoft.com/office/powerpoint/2010/main" val="6414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a:extLst>
              <a:ext uri="{FF2B5EF4-FFF2-40B4-BE49-F238E27FC236}">
                <a16:creationId xmlns:a16="http://schemas.microsoft.com/office/drawing/2014/main" id="{74047052-0C43-425C-8642-F042F26C4751}"/>
              </a:ext>
            </a:extLst>
          </p:cNvPr>
          <p:cNvSpPr>
            <a:spLocks noGrp="1"/>
          </p:cNvSpPr>
          <p:nvPr>
            <p:ph type="title"/>
          </p:nvPr>
        </p:nvSpPr>
        <p:spPr>
          <a:xfrm>
            <a:off x="457200" y="692379"/>
            <a:ext cx="8229600" cy="568325"/>
          </a:xfrm>
        </p:spPr>
        <p:txBody>
          <a:bodyPr/>
          <a:lstStyle/>
          <a:p>
            <a:r>
              <a:rPr kumimoji="1" lang="en-US" altLang="ja-JP" sz="2800" b="1" dirty="0">
                <a:solidFill>
                  <a:srgbClr val="0070C0"/>
                </a:solidFill>
                <a:latin typeface="Verdana" panose="020B0604030504040204" pitchFamily="34" charset="0"/>
                <a:cs typeface="Verdana" panose="020B0604030504040204" pitchFamily="34" charset="0"/>
              </a:rPr>
              <a:t>Key points and </a:t>
            </a:r>
            <a:r>
              <a:rPr kumimoji="1" lang="en-US" altLang="ja-JP" sz="2800" b="1" dirty="0" smtClean="0">
                <a:solidFill>
                  <a:srgbClr val="0070C0"/>
                </a:solidFill>
                <a:latin typeface="Verdana" panose="020B0604030504040204" pitchFamily="34" charset="0"/>
                <a:cs typeface="Verdana" panose="020B0604030504040204" pitchFamily="34" charset="0"/>
              </a:rPr>
              <a:t>Conclusions of 1st WS</a:t>
            </a:r>
            <a:endParaRPr kumimoji="1" lang="ja-JP" altLang="en-US" sz="2800" b="1" dirty="0">
              <a:solidFill>
                <a:srgbClr val="0070C0"/>
              </a:solidFill>
              <a:latin typeface="Verdana" panose="020B0604030504040204" pitchFamily="34" charset="0"/>
              <a:cs typeface="Verdana" panose="020B0604030504040204" pitchFamily="34" charset="0"/>
            </a:endParaRPr>
          </a:p>
        </p:txBody>
      </p:sp>
      <p:sp>
        <p:nvSpPr>
          <p:cNvPr id="30723" name="コンテンツ プレースホルダー 2">
            <a:extLst>
              <a:ext uri="{FF2B5EF4-FFF2-40B4-BE49-F238E27FC236}">
                <a16:creationId xmlns:a16="http://schemas.microsoft.com/office/drawing/2014/main" id="{A4978A78-9330-4B45-85BD-E2EF3BB82FCA}"/>
              </a:ext>
            </a:extLst>
          </p:cNvPr>
          <p:cNvSpPr>
            <a:spLocks noGrp="1"/>
          </p:cNvSpPr>
          <p:nvPr>
            <p:ph idx="1"/>
          </p:nvPr>
        </p:nvSpPr>
        <p:spPr>
          <a:xfrm>
            <a:off x="342899" y="1597479"/>
            <a:ext cx="8601075" cy="5123995"/>
          </a:xfrm>
        </p:spPr>
        <p:txBody>
          <a:bodyPr/>
          <a:lstStyle/>
          <a:p>
            <a:pPr>
              <a:buFont typeface="Wingdings" panose="05000000000000000000" pitchFamily="2" charset="2"/>
              <a:buChar char="§"/>
            </a:pPr>
            <a:r>
              <a:rPr lang="en-US" sz="2000" dirty="0"/>
              <a:t>Several Stakeholders see (significant) benefits on analyzing what level of harmonization could be achieved globally on Fuel Efficiency regulation. </a:t>
            </a:r>
          </a:p>
          <a:p>
            <a:pPr>
              <a:buFont typeface="Wingdings" panose="05000000000000000000" pitchFamily="2" charset="2"/>
              <a:buChar char="§"/>
            </a:pPr>
            <a:r>
              <a:rPr lang="en-US" sz="2000" dirty="0"/>
              <a:t>Contracting Parties should consider that in order to make the different regulatory approaches comparable efforts should be started to </a:t>
            </a:r>
            <a:r>
              <a:rPr lang="en-US" sz="2000"/>
              <a:t>begint</a:t>
            </a:r>
            <a:r>
              <a:rPr lang="en-US" sz="2000" dirty="0"/>
              <a:t> with the harmonization of measurement methodologies.</a:t>
            </a:r>
          </a:p>
          <a:p>
            <a:pPr>
              <a:buFont typeface="Wingdings" panose="05000000000000000000" pitchFamily="2" charset="2"/>
              <a:buChar char="§"/>
            </a:pPr>
            <a:r>
              <a:rPr lang="en-US" sz="2000" dirty="0"/>
              <a:t>As discussed today, Regulations in each area have different features based on policy or vehicle usage, but there are common parts especially on measurement methodologies that could be harmonized between the different regions.</a:t>
            </a:r>
            <a:endParaRPr lang="en-US" sz="2000" dirty="0">
              <a:solidFill>
                <a:srgbClr val="FF0000"/>
              </a:solidFill>
            </a:endParaRPr>
          </a:p>
          <a:p>
            <a:pPr>
              <a:buFont typeface="Wingdings" panose="05000000000000000000" pitchFamily="2" charset="2"/>
              <a:buChar char="§"/>
            </a:pPr>
            <a:r>
              <a:rPr lang="en-US" sz="2000" dirty="0"/>
              <a:t>In interest next steps on this topic, existing methodologies and regulations must be analyzed and studied thoroughly and shall be used as a basis to define global approach.</a:t>
            </a:r>
          </a:p>
          <a:p>
            <a:pPr>
              <a:buFont typeface="Wingdings" panose="05000000000000000000" pitchFamily="2" charset="2"/>
              <a:buChar char="§"/>
            </a:pPr>
            <a:r>
              <a:rPr lang="en-US" sz="2000" dirty="0"/>
              <a:t>Categorization of Heavy duty vehicles in each region may prove to be challenging to harmonize, also fuel efficiency cycles and simulation approaches.</a:t>
            </a:r>
          </a:p>
          <a:p>
            <a:pPr>
              <a:buFont typeface="Wingdings" panose="05000000000000000000" pitchFamily="2" charset="2"/>
              <a:buChar char="§"/>
            </a:pPr>
            <a:endParaRPr kumimoji="1" lang="en-US" altLang="ja-JP" sz="1400" dirty="0"/>
          </a:p>
        </p:txBody>
      </p:sp>
      <p:sp>
        <p:nvSpPr>
          <p:cNvPr id="30724" name="スライド番号プレースホルダー 3">
            <a:extLst>
              <a:ext uri="{FF2B5EF4-FFF2-40B4-BE49-F238E27FC236}">
                <a16:creationId xmlns:a16="http://schemas.microsoft.com/office/drawing/2014/main" id="{1A0F5806-719B-4C74-BB91-862BA2452C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9112EDC-E53F-4425-A8B3-A3638F953D40}"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06396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2BDDF-DBDC-4F78-A442-02565067CFA9}"/>
              </a:ext>
            </a:extLst>
          </p:cNvPr>
          <p:cNvSpPr>
            <a:spLocks noGrp="1"/>
          </p:cNvSpPr>
          <p:nvPr>
            <p:ph type="title"/>
          </p:nvPr>
        </p:nvSpPr>
        <p:spPr/>
        <p:txBody>
          <a:bodyPr/>
          <a:lstStyle/>
          <a:p>
            <a:endParaRPr lang="nl-BE"/>
          </a:p>
        </p:txBody>
      </p:sp>
      <p:sp>
        <p:nvSpPr>
          <p:cNvPr id="3" name="Content Placeholder 2">
            <a:extLst>
              <a:ext uri="{FF2B5EF4-FFF2-40B4-BE49-F238E27FC236}">
                <a16:creationId xmlns:a16="http://schemas.microsoft.com/office/drawing/2014/main" id="{FCB437FD-F6A8-4C0E-A4BF-A2C481C33929}"/>
              </a:ext>
            </a:extLst>
          </p:cNvPr>
          <p:cNvSpPr>
            <a:spLocks noGrp="1"/>
          </p:cNvSpPr>
          <p:nvPr>
            <p:ph idx="1"/>
          </p:nvPr>
        </p:nvSpPr>
        <p:spPr/>
        <p:txBody>
          <a:bodyPr/>
          <a:lstStyle/>
          <a:p>
            <a:pPr>
              <a:buFont typeface="Wingdings" panose="05000000000000000000" pitchFamily="2" charset="2"/>
              <a:buChar char="§"/>
            </a:pPr>
            <a:r>
              <a:rPr kumimoji="1" lang="en-US" altLang="ja-JP" sz="2000" dirty="0"/>
              <a:t>However we have seen that some methodologies and instrumentation could harmonized between different contract parties.</a:t>
            </a:r>
            <a:endParaRPr lang="en-US" altLang="ja-JP" sz="2000" dirty="0"/>
          </a:p>
          <a:p>
            <a:pPr>
              <a:buFont typeface="Wingdings" panose="05000000000000000000" pitchFamily="2" charset="2"/>
              <a:buChar char="§"/>
            </a:pPr>
            <a:r>
              <a:rPr lang="en-US" altLang="ja-JP" sz="2000" dirty="0"/>
              <a:t>Industry suggest two step approach in order to have an effective effort that would allow to begin harmonization efforts, these efforts should begin as soon as possible. </a:t>
            </a:r>
            <a:endParaRPr lang="en-US" sz="2000" dirty="0"/>
          </a:p>
          <a:p>
            <a:pPr>
              <a:buFont typeface="Wingdings" panose="05000000000000000000" pitchFamily="2" charset="2"/>
              <a:buChar char="§"/>
            </a:pPr>
            <a:r>
              <a:rPr lang="en-US" sz="2000" dirty="0"/>
              <a:t>Deviation where necessary to accommodate the regional conditions or technical differences or in the interests of improving currently set methodologies must be considered</a:t>
            </a:r>
            <a:r>
              <a:rPr lang="en-US" altLang="ja-JP" sz="2000" dirty="0"/>
              <a:t>.</a:t>
            </a:r>
            <a:r>
              <a:rPr lang="en-US" sz="2000" dirty="0"/>
              <a:t> Any such developments should be guided by robust technical analysis</a:t>
            </a:r>
          </a:p>
          <a:p>
            <a:pPr>
              <a:buFont typeface="Wingdings" panose="05000000000000000000" pitchFamily="2" charset="2"/>
              <a:buChar char="§"/>
            </a:pPr>
            <a:r>
              <a:rPr lang="en-US" sz="2000" dirty="0"/>
              <a:t>Further countries/ regions interested in introducing FE legislation for HDV should consider implementing a harmonized approaches</a:t>
            </a:r>
            <a:endParaRPr lang="nl-BE" sz="2000" dirty="0"/>
          </a:p>
        </p:txBody>
      </p:sp>
    </p:spTree>
    <p:extLst>
      <p:ext uri="{BB962C8B-B14F-4D97-AF65-F5344CB8AC3E}">
        <p14:creationId xmlns:p14="http://schemas.microsoft.com/office/powerpoint/2010/main" val="3954563714"/>
      </p:ext>
    </p:extLst>
  </p:cSld>
  <p:clrMapOvr>
    <a:masterClrMapping/>
  </p:clrMapOvr>
</p:sld>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 1">
      <a:dk1>
        <a:srgbClr val="B7D7FB"/>
      </a:dk1>
      <a:lt1>
        <a:sysClr val="window" lastClr="FFFFFF"/>
      </a:lt1>
      <a:dk2>
        <a:srgbClr val="1F497D"/>
      </a:dk2>
      <a:lt2>
        <a:srgbClr val="EEECE1"/>
      </a:lt2>
      <a:accent1>
        <a:srgbClr val="0070C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 1">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18fbfd49-c8e6-4618-a77f-5ef25245836c">
  <element uid="4ecbf47d-2ec6-497d-85fc-f65b66e62fe7" value=""/>
</sisl>
</file>

<file path=customXml/itemProps1.xml><?xml version="1.0" encoding="utf-8"?>
<ds:datastoreItem xmlns:ds="http://schemas.openxmlformats.org/officeDocument/2006/customXml" ds:itemID="{08F61538-F1FA-4A6F-9AFB-AAB3C4234D57}">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14736</TotalTime>
  <Words>1196</Words>
  <Application>Microsoft Office PowerPoint</Application>
  <PresentationFormat>画面に合わせる (4:3)</PresentationFormat>
  <Paragraphs>290</Paragraphs>
  <Slides>12</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Arial</vt:lpstr>
      <vt:lpstr>Calibri</vt:lpstr>
      <vt:lpstr>Times New Roman</vt:lpstr>
      <vt:lpstr>Verdana</vt:lpstr>
      <vt:lpstr>Wingdings</vt:lpstr>
      <vt:lpstr>Masque présentation OICA</vt:lpstr>
      <vt:lpstr>1_Masque présentation OICA</vt:lpstr>
      <vt:lpstr>History of HD FE Workshop   FE Workshop, 80th GRPE, Geneva  14 January 2020   </vt:lpstr>
      <vt:lpstr>1st WS of HD FE Harmonization</vt:lpstr>
      <vt:lpstr>Agenda of 1st WS</vt:lpstr>
      <vt:lpstr>Summary of OICA at 1st WS</vt:lpstr>
      <vt:lpstr>FE Elements in each Area</vt:lpstr>
      <vt:lpstr>HD FE regulatory schedule in each area</vt:lpstr>
      <vt:lpstr>Steps for Harmonization</vt:lpstr>
      <vt:lpstr>Key points and Conclusions of 1st WS</vt:lpstr>
      <vt:lpstr>PowerPoint プレゼンテーション</vt:lpstr>
      <vt:lpstr>OICA Comment in GRPE of May 2019</vt:lpstr>
      <vt:lpstr>PowerPoint プレゼンテーション</vt:lpstr>
      <vt:lpstr>OICA Comment in last GRPE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TPMS OICA position</dc:title>
  <dc:creator>ofontaine</dc:creator>
  <cp:lastModifiedBy>竹中嘉英</cp:lastModifiedBy>
  <cp:revision>635</cp:revision>
  <cp:lastPrinted>2015-01-30T10:02:36Z</cp:lastPrinted>
  <dcterms:created xsi:type="dcterms:W3CDTF">2008-09-05T08:08:11Z</dcterms:created>
  <dcterms:modified xsi:type="dcterms:W3CDTF">2020-01-12T12:42:52Z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d5fdef01-d87c-4d1b-9b64-7d953c7b3e08</vt:lpwstr>
  </property>
  <property fmtid="{D5CDD505-2E9C-101B-9397-08002B2CF9AE}" pid="3" name="bjSaver">
    <vt:lpwstr>lBMp8bu70fkQ6dGHv89jEnEHpRN9UiFP</vt:lpwstr>
  </property>
  <property fmtid="{D5CDD505-2E9C-101B-9397-08002B2CF9AE}" pid="4" name="bjDocumentLabelXML">
    <vt:lpwstr>&lt;?xml version="1.0" encoding="us-ascii"?&gt;&lt;sisl xmlns:xsi="http://www.w3.org/2001/XMLSchema-instance" xmlns:xsd="http://www.w3.org/2001/XMLSchema" sislVersion="0" policy="18fbfd49-c8e6-4618-a77f-5ef25245836c" xmlns="http://www.boldonjames.com/2008/01/sie/i</vt:lpwstr>
  </property>
  <property fmtid="{D5CDD505-2E9C-101B-9397-08002B2CF9AE}" pid="5" name="bjDocumentLabelXML-0">
    <vt:lpwstr>nternal/label"&gt;&lt;element uid="4ecbf47d-2ec6-497d-85fc-f65b66e62fe7" value="" /&gt;&lt;/sisl&gt;</vt:lpwstr>
  </property>
  <property fmtid="{D5CDD505-2E9C-101B-9397-08002B2CF9AE}" pid="6" name="bjDocumentSecurityLabel">
    <vt:lpwstr>CNH Industrial: GENERAL BUSINESS [Minor prejudice to Company from unauthorised disclosure.]</vt:lpwstr>
  </property>
  <property fmtid="{D5CDD505-2E9C-101B-9397-08002B2CF9AE}" pid="7" name="CNH-LabelledBy:">
    <vt:lpwstr>F08493C,7/01/2019 13:35:02,GENERAL BUSINESS</vt:lpwstr>
  </property>
  <property fmtid="{D5CDD505-2E9C-101B-9397-08002B2CF9AE}" pid="8" name="CNH-Classification">
    <vt:lpwstr>[GENERAL BUSINESS]</vt:lpwstr>
  </property>
</Properties>
</file>