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5" r:id="rId2"/>
    <p:sldId id="257" r:id="rId3"/>
    <p:sldId id="1316" r:id="rId4"/>
    <p:sldId id="1317" r:id="rId5"/>
    <p:sldId id="1318" r:id="rId6"/>
    <p:sldId id="131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9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09FA1-6C34-F94E-BA6F-470E53D53A29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FDFE-0643-C949-BE45-2226E1F60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16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A140A36-D2CD-4622-BDFB-BCD9C792CD4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630863" y="6467475"/>
            <a:ext cx="431006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86" tIns="45793" rIns="91586" bIns="4579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28465D-3AA0-4AF4-BFE8-5CE47CBE5DDF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5B608FD-3E9A-4F2B-8F6B-A57439C49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A9F7AEE-E766-41B2-9A81-E5BD7B532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53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9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7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791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590BAAB4-9C33-4323-9216-98E66F6672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B9CCB1-8AB7-415E-A0DD-295BFEB870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046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90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9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5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5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53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7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>
                <a:solidFill>
                  <a:srgbClr val="000000"/>
                </a:solidFill>
              </a:rPr>
              <a:pPr/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0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pPr eaLnBrk="1" hangingPunct="1"/>
            <a:endParaRPr lang="fr-FR" altLang="ja-JP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pPr eaLnBrk="1" hangingPunct="1"/>
            <a:endParaRPr lang="fr-FR" altLang="ja-JP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pPr eaLnBrk="1" hangingPunct="1"/>
            <a:fld id="{841ADF96-E6CA-4184-9617-4AA0842E2F41}" type="slidenum">
              <a:rPr lang="ja-JP" altLang="fr-FR">
                <a:solidFill>
                  <a:srgbClr val="000000"/>
                </a:solidFill>
                <a:latin typeface="Arial" charset="0"/>
              </a:rPr>
              <a:pPr eaLnBrk="1" hangingPunct="1"/>
              <a:t>‹#›</a:t>
            </a:fld>
            <a:endParaRPr lang="fr-FR" altLang="ja-JP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5F9AB65-48AB-4ADF-A9A1-A51ECD7198C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4" y="33445"/>
            <a:ext cx="2249005" cy="90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4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F096DD0-FE96-47F6-B278-A8CC367B84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49425" y="1624014"/>
            <a:ext cx="8775700" cy="3995737"/>
          </a:xfrm>
          <a:prstGeom prst="rect">
            <a:avLst/>
          </a:prstGeom>
        </p:spPr>
        <p:txBody>
          <a:bodyPr/>
          <a:lstStyle/>
          <a:p>
            <a:pPr>
              <a:tabLst>
                <a:tab pos="6727825" algn="l"/>
              </a:tabLst>
            </a:pPr>
            <a:r>
              <a:rPr lang="en-GB" altLang="en-US" sz="4000" b="1" dirty="0">
                <a:solidFill>
                  <a:schemeClr val="tx1"/>
                </a:solidFill>
              </a:rPr>
              <a:t>FE Harmonization</a:t>
            </a:r>
            <a:br>
              <a:rPr lang="en-GB" altLang="en-US" sz="4000" b="1" dirty="0">
                <a:solidFill>
                  <a:schemeClr val="tx1"/>
                </a:solidFill>
              </a:rPr>
            </a:br>
            <a:r>
              <a:rPr lang="en-GB" altLang="en-US" sz="4000" b="1" dirty="0">
                <a:solidFill>
                  <a:schemeClr val="tx1"/>
                </a:solidFill>
              </a:rPr>
              <a:t>next steps</a:t>
            </a:r>
            <a:br>
              <a:rPr lang="en-GB" altLang="en-US" sz="4000" dirty="0">
                <a:solidFill>
                  <a:schemeClr val="tx1"/>
                </a:solidFill>
              </a:rPr>
            </a:br>
            <a:br>
              <a:rPr lang="en-GB" altLang="en-US" sz="4000" dirty="0">
                <a:solidFill>
                  <a:schemeClr val="tx1"/>
                </a:solidFill>
              </a:rPr>
            </a:br>
            <a:br>
              <a:rPr lang="en-GB" altLang="en-US" sz="4000" dirty="0">
                <a:solidFill>
                  <a:schemeClr val="tx1"/>
                </a:solidFill>
              </a:rPr>
            </a:br>
            <a:r>
              <a:rPr lang="en-GB" altLang="en-US" sz="2000" b="1" dirty="0">
                <a:solidFill>
                  <a:schemeClr val="tx1"/>
                </a:solidFill>
              </a:rPr>
              <a:t>FE Workshop, 80</a:t>
            </a:r>
            <a:r>
              <a:rPr lang="en-GB" altLang="en-US" sz="2000" b="1" baseline="30000" dirty="0">
                <a:solidFill>
                  <a:schemeClr val="tx1"/>
                </a:solidFill>
              </a:rPr>
              <a:t>th</a:t>
            </a:r>
            <a:r>
              <a:rPr lang="en-GB" altLang="en-US" sz="2000" b="1" dirty="0">
                <a:solidFill>
                  <a:schemeClr val="tx1"/>
                </a:solidFill>
              </a:rPr>
              <a:t> GRPE, Geneva </a:t>
            </a:r>
            <a:br>
              <a:rPr lang="en-GB" altLang="en-US" sz="2000" b="1" dirty="0">
                <a:solidFill>
                  <a:schemeClr val="tx1"/>
                </a:solidFill>
              </a:rPr>
            </a:br>
            <a:r>
              <a:rPr lang="en-GB" altLang="en-US" sz="2000" b="1" dirty="0">
                <a:solidFill>
                  <a:schemeClr val="tx1"/>
                </a:solidFill>
              </a:rPr>
              <a:t>14 January 2020</a:t>
            </a:r>
            <a:br>
              <a:rPr lang="en-GB" altLang="en-US" sz="3200" dirty="0">
                <a:solidFill>
                  <a:schemeClr val="tx1"/>
                </a:solidFill>
              </a:rPr>
            </a:br>
            <a:br>
              <a:rPr lang="en-GB" altLang="en-US" sz="3200" dirty="0">
                <a:solidFill>
                  <a:schemeClr val="tx1"/>
                </a:solidFill>
              </a:rPr>
            </a:br>
            <a:br>
              <a:rPr lang="en-GB" altLang="en-US" sz="3200" dirty="0">
                <a:solidFill>
                  <a:schemeClr val="tx1"/>
                </a:solidFill>
              </a:rPr>
            </a:br>
            <a:endParaRPr lang="en-GB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1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6AEB8-DBF4-9B4E-8C18-D8E86C25D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C9682-7E3F-9445-B3C9-3AA682158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FE regulations have now been introduced in all major markets</a:t>
            </a:r>
          </a:p>
          <a:p>
            <a:r>
              <a:rPr lang="en-GB" sz="2400" dirty="0"/>
              <a:t>EU, US, Japan, China and others finalized their own legislations, with largely similar (simulation-based) approaches but different individual rules in each region</a:t>
            </a:r>
          </a:p>
          <a:p>
            <a:r>
              <a:rPr lang="en-GB" sz="2400" dirty="0"/>
              <a:t>Updates and evolutions of these regulations are on the way – carrying the </a:t>
            </a:r>
            <a:r>
              <a:rPr lang="en-GB" sz="2400" b="1" dirty="0"/>
              <a:t>risk of further regulatory divergence </a:t>
            </a:r>
            <a:r>
              <a:rPr lang="en-GB" sz="2400" dirty="0"/>
              <a:t>and (administrative) burdens of compliance</a:t>
            </a:r>
          </a:p>
          <a:p>
            <a:r>
              <a:rPr lang="en-GB" sz="2400" b="1" dirty="0"/>
              <a:t>Harmonizing </a:t>
            </a:r>
            <a:r>
              <a:rPr lang="en-GB" sz="2400" dirty="0"/>
              <a:t>component testing procedures, input values etc would create substantial synergies, cost-reductions and guarantee comparability across markets</a:t>
            </a:r>
          </a:p>
          <a:p>
            <a:r>
              <a:rPr lang="en-GB" sz="2400" dirty="0"/>
              <a:t>It would also enable other regions to apply and adapt existing (‘proven’) regulations without regulatory divergence</a:t>
            </a:r>
          </a:p>
        </p:txBody>
      </p:sp>
    </p:spTree>
    <p:extLst>
      <p:ext uri="{BB962C8B-B14F-4D97-AF65-F5344CB8AC3E}">
        <p14:creationId xmlns:p14="http://schemas.microsoft.com/office/powerpoint/2010/main" val="167399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32D3-DD80-4149-9190-27C4811B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harmonization steps</a:t>
            </a:r>
            <a:endParaRPr lang="en-GB" dirty="0"/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DACF797C-0819-B448-9957-94D45BFCE993}"/>
              </a:ext>
            </a:extLst>
          </p:cNvPr>
          <p:cNvSpPr/>
          <p:nvPr/>
        </p:nvSpPr>
        <p:spPr>
          <a:xfrm>
            <a:off x="4407485" y="2543388"/>
            <a:ext cx="3437747" cy="2929794"/>
          </a:xfrm>
          <a:prstGeom prst="rect">
            <a:avLst/>
          </a:prstGeom>
          <a:solidFill>
            <a:srgbClr val="F2F2F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43925" tIns="431775" rIns="107944" bIns="71963">
            <a:noAutofit/>
          </a:bodyPr>
          <a:lstStyle/>
          <a:p>
            <a:pPr defTabSz="1088415">
              <a:spcAft>
                <a:spcPts val="1199"/>
              </a:spcAft>
            </a:pPr>
            <a:r>
              <a:rPr lang="en-US" sz="1999" b="1">
                <a:solidFill>
                  <a:srgbClr val="004355"/>
                </a:solidFill>
                <a:cs typeface="+mn-cs"/>
              </a:rPr>
              <a:t>Simulation process</a:t>
            </a:r>
          </a:p>
          <a:p>
            <a:pPr marL="450625" lvl="1" indent="-268154" defTabSz="1088415">
              <a:spcAft>
                <a:spcPts val="1199"/>
              </a:spcAft>
              <a:buFontTx/>
              <a:buAutoNum type="arabicPeriod"/>
            </a:pPr>
            <a:r>
              <a:rPr lang="en-US" sz="1799">
                <a:solidFill>
                  <a:prstClr val="black"/>
                </a:solidFill>
                <a:cs typeface="Daimler CS"/>
              </a:rPr>
              <a:t>Common method</a:t>
            </a:r>
          </a:p>
          <a:p>
            <a:pPr marL="450625" lvl="1" indent="-268154" defTabSz="1088415">
              <a:spcAft>
                <a:spcPts val="1199"/>
              </a:spcAft>
              <a:buFontTx/>
              <a:buAutoNum type="arabicPeriod"/>
            </a:pPr>
            <a:r>
              <a:rPr lang="en-US" sz="1799">
                <a:solidFill>
                  <a:prstClr val="black"/>
                </a:solidFill>
                <a:cs typeface="Daimler CS"/>
              </a:rPr>
              <a:t>Regional-specific parameters</a:t>
            </a:r>
            <a:br>
              <a:rPr lang="en-US" sz="1799">
                <a:solidFill>
                  <a:prstClr val="black"/>
                </a:solidFill>
                <a:cs typeface="Daimler CS"/>
              </a:rPr>
            </a:br>
            <a:r>
              <a:rPr lang="en-US" sz="1799">
                <a:solidFill>
                  <a:prstClr val="black"/>
                </a:solidFill>
                <a:cs typeface="Daimler CS"/>
              </a:rPr>
              <a:t>e.g. cycles, payloads, segmentation, standard bodies,… </a:t>
            </a:r>
          </a:p>
        </p:txBody>
      </p:sp>
      <p:sp>
        <p:nvSpPr>
          <p:cNvPr id="5" name="Textfeld 13">
            <a:extLst>
              <a:ext uri="{FF2B5EF4-FFF2-40B4-BE49-F238E27FC236}">
                <a16:creationId xmlns:a16="http://schemas.microsoft.com/office/drawing/2014/main" id="{7C662217-5246-8D4B-BB84-B9219760442C}"/>
              </a:ext>
            </a:extLst>
          </p:cNvPr>
          <p:cNvSpPr txBox="1"/>
          <p:nvPr/>
        </p:nvSpPr>
        <p:spPr bwMode="auto">
          <a:xfrm>
            <a:off x="8053326" y="2502502"/>
            <a:ext cx="3437747" cy="2929794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43925" tIns="431775" rIns="107944" bIns="71963" rtlCol="0" anchor="t" anchorCtr="0">
            <a:noAutofit/>
          </a:bodyPr>
          <a:lstStyle/>
          <a:p>
            <a:pPr defTabSz="1088415">
              <a:spcAft>
                <a:spcPts val="1199"/>
              </a:spcAft>
            </a:pPr>
            <a:r>
              <a:rPr lang="en-US" sz="1999" b="1">
                <a:solidFill>
                  <a:srgbClr val="004355"/>
                </a:solidFill>
                <a:cs typeface="+mn-cs"/>
              </a:rPr>
              <a:t>Performance requirements</a:t>
            </a:r>
          </a:p>
          <a:p>
            <a:pPr marL="182472" lvl="1" defTabSz="1088415">
              <a:spcAft>
                <a:spcPts val="1199"/>
              </a:spcAft>
            </a:pPr>
            <a:r>
              <a:rPr lang="en-US" sz="1799">
                <a:solidFill>
                  <a:prstClr val="black"/>
                </a:solidFill>
                <a:cs typeface="+mn-cs"/>
              </a:rPr>
              <a:t>e.g. same reduction limits</a:t>
            </a:r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B6ABAD56-185C-9E41-A370-BF6D329BB976}"/>
              </a:ext>
            </a:extLst>
          </p:cNvPr>
          <p:cNvSpPr txBox="1"/>
          <p:nvPr/>
        </p:nvSpPr>
        <p:spPr bwMode="auto">
          <a:xfrm>
            <a:off x="761644" y="2543388"/>
            <a:ext cx="3437747" cy="2929794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43925" tIns="431775" rIns="107944" bIns="71963" rtlCol="0" anchor="t" anchorCtr="0">
            <a:noAutofit/>
          </a:bodyPr>
          <a:lstStyle/>
          <a:p>
            <a:pPr defTabSz="1088415">
              <a:spcAft>
                <a:spcPts val="1199"/>
              </a:spcAft>
            </a:pPr>
            <a:r>
              <a:rPr lang="en-US" sz="1999" b="1" dirty="0">
                <a:solidFill>
                  <a:srgbClr val="004355"/>
                </a:solidFill>
                <a:cs typeface="Daimler CS"/>
              </a:rPr>
              <a:t>Test procedures</a:t>
            </a:r>
          </a:p>
          <a:p>
            <a:pPr marL="182472" lvl="1" defTabSz="1088415">
              <a:spcAft>
                <a:spcPts val="1199"/>
              </a:spcAft>
            </a:pPr>
            <a:r>
              <a:rPr lang="en-US" sz="1799" dirty="0">
                <a:solidFill>
                  <a:prstClr val="black"/>
                </a:solidFill>
                <a:cs typeface="Daimler CS"/>
              </a:rPr>
              <a:t>Same boundary conditions, </a:t>
            </a:r>
            <a:br>
              <a:rPr lang="en-US" sz="1799" dirty="0">
                <a:solidFill>
                  <a:prstClr val="black"/>
                </a:solidFill>
                <a:cs typeface="Daimler CS"/>
              </a:rPr>
            </a:br>
            <a:r>
              <a:rPr lang="en-US" sz="1799" dirty="0">
                <a:solidFill>
                  <a:prstClr val="black"/>
                </a:solidFill>
                <a:cs typeface="Daimler CS"/>
              </a:rPr>
              <a:t>e.g. temperature, side wind,…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7DA7AEB-803F-5D4F-9716-1B7627636B6B}"/>
              </a:ext>
            </a:extLst>
          </p:cNvPr>
          <p:cNvSpPr>
            <a:spLocks noChangeAspect="1"/>
          </p:cNvSpPr>
          <p:nvPr/>
        </p:nvSpPr>
        <p:spPr>
          <a:xfrm>
            <a:off x="1187598" y="2209746"/>
            <a:ext cx="503738" cy="503738"/>
          </a:xfrm>
          <a:prstGeom prst="ellipse">
            <a:avLst/>
          </a:prstGeom>
          <a:solidFill>
            <a:srgbClr val="004355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srgbClr val="00677F">
                <a:lumMod val="50000"/>
                <a:alpha val="40000"/>
              </a:srgbClr>
            </a:outerShdw>
          </a:effectLst>
        </p:spPr>
        <p:txBody>
          <a:bodyPr wrap="none" rtlCol="0" anchor="ctr" anchorCtr="1"/>
          <a:lstStyle/>
          <a:p>
            <a:pPr marL="0" marR="0" lvl="0" indent="0" algn="ctr" defTabSz="10884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9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1.</a:t>
            </a:r>
          </a:p>
        </p:txBody>
      </p:sp>
      <p:sp>
        <p:nvSpPr>
          <p:cNvPr id="8" name="Ellipse 10">
            <a:extLst>
              <a:ext uri="{FF2B5EF4-FFF2-40B4-BE49-F238E27FC236}">
                <a16:creationId xmlns:a16="http://schemas.microsoft.com/office/drawing/2014/main" id="{0CCCBA2D-4C14-D544-8CD6-10734BC3D14C}"/>
              </a:ext>
            </a:extLst>
          </p:cNvPr>
          <p:cNvSpPr>
            <a:spLocks noChangeAspect="1"/>
          </p:cNvSpPr>
          <p:nvPr/>
        </p:nvSpPr>
        <p:spPr>
          <a:xfrm>
            <a:off x="4833438" y="2209746"/>
            <a:ext cx="503738" cy="503738"/>
          </a:xfrm>
          <a:prstGeom prst="ellipse">
            <a:avLst/>
          </a:prstGeom>
          <a:solidFill>
            <a:srgbClr val="004355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srgbClr val="00677F">
                <a:lumMod val="50000"/>
                <a:alpha val="40000"/>
              </a:srgbClr>
            </a:outerShdw>
          </a:effectLst>
        </p:spPr>
        <p:txBody>
          <a:bodyPr wrap="none" rtlCol="0" anchor="ctr" anchorCtr="1"/>
          <a:lstStyle/>
          <a:p>
            <a:pPr marL="0" marR="0" lvl="0" indent="0" algn="ctr" defTabSz="10884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9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2.</a:t>
            </a:r>
          </a:p>
        </p:txBody>
      </p:sp>
      <p:sp>
        <p:nvSpPr>
          <p:cNvPr id="9" name="Ellipse 11">
            <a:extLst>
              <a:ext uri="{FF2B5EF4-FFF2-40B4-BE49-F238E27FC236}">
                <a16:creationId xmlns:a16="http://schemas.microsoft.com/office/drawing/2014/main" id="{7A680C85-5769-4342-8B59-E27A33C1D5D9}"/>
              </a:ext>
            </a:extLst>
          </p:cNvPr>
          <p:cNvSpPr>
            <a:spLocks noChangeAspect="1"/>
          </p:cNvSpPr>
          <p:nvPr/>
        </p:nvSpPr>
        <p:spPr>
          <a:xfrm>
            <a:off x="8454908" y="2209746"/>
            <a:ext cx="503738" cy="503738"/>
          </a:xfrm>
          <a:prstGeom prst="ellipse">
            <a:avLst/>
          </a:prstGeom>
          <a:solidFill>
            <a:srgbClr val="004355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srgbClr val="00677F">
                <a:lumMod val="50000"/>
                <a:alpha val="40000"/>
              </a:srgbClr>
            </a:outerShdw>
          </a:effectLst>
        </p:spPr>
        <p:txBody>
          <a:bodyPr wrap="none" rtlCol="0" anchor="ctr" anchorCtr="1"/>
          <a:lstStyle/>
          <a:p>
            <a:pPr marL="0" marR="0" lvl="0" indent="0" algn="ctr" defTabSz="108841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9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3.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91E70F-1F87-114B-A01B-7AA22FD7ECC8}"/>
              </a:ext>
            </a:extLst>
          </p:cNvPr>
          <p:cNvSpPr/>
          <p:nvPr/>
        </p:nvSpPr>
        <p:spPr>
          <a:xfrm>
            <a:off x="761643" y="5618480"/>
            <a:ext cx="10705057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472" lvl="0" indent="-182472" defTabSz="1088415">
              <a:lnSpc>
                <a:spcPct val="95000"/>
              </a:lnSpc>
              <a:buClr>
                <a:srgbClr val="004355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Test procedures and simulation methods can be aligned globally</a:t>
            </a:r>
          </a:p>
          <a:p>
            <a:pPr marL="182472" lvl="0" indent="-182472" defTabSz="1088415">
              <a:lnSpc>
                <a:spcPct val="95000"/>
              </a:lnSpc>
              <a:buClr>
                <a:srgbClr val="004355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Diversity of different markets entails significant difficulties in alignment of limits and ambition levels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202F4B-3B08-D940-B7D0-D4BB07CC9A7B}"/>
              </a:ext>
            </a:extLst>
          </p:cNvPr>
          <p:cNvSpPr/>
          <p:nvPr/>
        </p:nvSpPr>
        <p:spPr>
          <a:xfrm>
            <a:off x="8028954" y="4576335"/>
            <a:ext cx="34621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88415">
              <a:defRPr/>
            </a:pPr>
            <a:r>
              <a:rPr lang="en-US" sz="1600" kern="0" dirty="0">
                <a:solidFill>
                  <a:prstClr val="black"/>
                </a:solidFill>
                <a:latin typeface="CorpoS"/>
                <a:cs typeface="Daimler CS"/>
              </a:rPr>
              <a:t>Not reasonable!</a:t>
            </a:r>
          </a:p>
          <a:p>
            <a:pPr lvl="0" algn="ctr" defTabSz="1088415">
              <a:defRPr/>
            </a:pPr>
            <a:r>
              <a:rPr lang="en-US" sz="1600" kern="0" dirty="0">
                <a:solidFill>
                  <a:prstClr val="black"/>
                </a:solidFill>
                <a:latin typeface="CorpoS"/>
                <a:cs typeface="Daimler CS"/>
              </a:rPr>
              <a:t>markets and products not comparable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1D9AC2-B997-493A-A000-9D41B66D5B4D}"/>
              </a:ext>
            </a:extLst>
          </p:cNvPr>
          <p:cNvSpPr txBox="1"/>
          <p:nvPr/>
        </p:nvSpPr>
        <p:spPr>
          <a:xfrm>
            <a:off x="9197289" y="3797317"/>
            <a:ext cx="88853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6000" dirty="0"/>
              <a:t>?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78562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2636-B9AB-4649-8E8E-5584910A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could be harmonized?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50C24-A1E3-0844-A41D-0177F3DE7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Areas for possible harmonization to be further investigated:</a:t>
            </a:r>
          </a:p>
          <a:p>
            <a:pPr lvl="1"/>
            <a:r>
              <a:rPr lang="en-GB" sz="2400" dirty="0"/>
              <a:t>Fuel efficiency measurements</a:t>
            </a:r>
          </a:p>
          <a:p>
            <a:pPr lvl="1"/>
            <a:r>
              <a:rPr lang="en-GB" sz="2400" dirty="0"/>
              <a:t>Fuel efficiency metrics (g/ </a:t>
            </a:r>
            <a:r>
              <a:rPr lang="en-GB" sz="2400" dirty="0" err="1"/>
              <a:t>tkm</a:t>
            </a:r>
            <a:r>
              <a:rPr lang="en-GB" sz="2400" dirty="0"/>
              <a:t>, g/ </a:t>
            </a:r>
            <a:r>
              <a:rPr lang="en-GB" sz="2400" dirty="0" err="1"/>
              <a:t>Pkm</a:t>
            </a:r>
            <a:r>
              <a:rPr lang="en-GB" sz="2400" dirty="0"/>
              <a:t>…)</a:t>
            </a:r>
          </a:p>
          <a:p>
            <a:pPr lvl="1"/>
            <a:r>
              <a:rPr lang="en-GB" sz="2400" dirty="0"/>
              <a:t>Vehicle categorization</a:t>
            </a:r>
          </a:p>
          <a:p>
            <a:pPr lvl="1"/>
            <a:r>
              <a:rPr lang="en-GB" sz="2400" dirty="0"/>
              <a:t>Duty cycles</a:t>
            </a:r>
          </a:p>
          <a:p>
            <a:pPr lvl="1"/>
            <a:r>
              <a:rPr lang="en-GB" sz="2400" dirty="0"/>
              <a:t>Engine measurements</a:t>
            </a:r>
          </a:p>
          <a:p>
            <a:pPr lvl="1"/>
            <a:r>
              <a:rPr lang="en-GB" sz="2400" dirty="0"/>
              <a:t>Components measurement and certification methodologies</a:t>
            </a:r>
          </a:p>
          <a:p>
            <a:pPr lvl="1"/>
            <a:r>
              <a:rPr lang="en-GB" sz="2400" dirty="0"/>
              <a:t>Driving resistance</a:t>
            </a:r>
          </a:p>
          <a:p>
            <a:pPr lvl="1"/>
            <a:endParaRPr lang="en-GB" sz="1800" dirty="0"/>
          </a:p>
          <a:p>
            <a:r>
              <a:rPr lang="en-GB" sz="2800" dirty="0"/>
              <a:t>Medium-/ long-term a international standard would be favourable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35182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7D8C1-F28D-1146-93D3-B495772B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proceed -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7696A-3358-C44F-92B3-BF47CBF10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en-GB" sz="2400" b="1" dirty="0"/>
              <a:t>1958 or 1998-agreement based initiative</a:t>
            </a:r>
          </a:p>
          <a:p>
            <a:pPr marL="722313" lvl="1" indent="-366713">
              <a:lnSpc>
                <a:spcPts val="1800"/>
              </a:lnSpc>
              <a:buFont typeface="Wingdings" pitchFamily="2" charset="2"/>
              <a:buChar char="Ø"/>
            </a:pPr>
            <a:r>
              <a:rPr lang="en-GB" sz="2000" dirty="0">
                <a:ea typeface="+mn-ea"/>
                <a:cs typeface="+mn-cs"/>
              </a:rPr>
              <a:t>Agreement on sponsorship partners</a:t>
            </a:r>
          </a:p>
          <a:p>
            <a:pPr>
              <a:lnSpc>
                <a:spcPts val="1800"/>
              </a:lnSpc>
            </a:pPr>
            <a:endParaRPr lang="en-GB" sz="2400" b="1" dirty="0"/>
          </a:p>
          <a:p>
            <a:pPr>
              <a:lnSpc>
                <a:spcPts val="1800"/>
              </a:lnSpc>
            </a:pPr>
            <a:r>
              <a:rPr lang="en-GB" sz="2400" b="1" dirty="0"/>
              <a:t>Scope of harmonization</a:t>
            </a:r>
          </a:p>
          <a:p>
            <a:pPr marL="722313" indent="-366713">
              <a:lnSpc>
                <a:spcPts val="1800"/>
              </a:lnSpc>
            </a:pPr>
            <a:r>
              <a:rPr lang="en-GB" sz="2000" dirty="0"/>
              <a:t>Objective: full harmonization (test procedures, simulation process, …)</a:t>
            </a:r>
          </a:p>
          <a:p>
            <a:pPr marL="722313" indent="-366713">
              <a:lnSpc>
                <a:spcPts val="1800"/>
              </a:lnSpc>
            </a:pPr>
            <a:r>
              <a:rPr lang="en-GB" sz="2000" dirty="0"/>
              <a:t>Step-wise approach starting with measurement/ certification methodologies</a:t>
            </a:r>
          </a:p>
          <a:p>
            <a:pPr>
              <a:lnSpc>
                <a:spcPts val="1800"/>
              </a:lnSpc>
            </a:pPr>
            <a:endParaRPr lang="en-GB" sz="2400" b="1" dirty="0"/>
          </a:p>
          <a:p>
            <a:pPr>
              <a:lnSpc>
                <a:spcPts val="1800"/>
              </a:lnSpc>
            </a:pPr>
            <a:r>
              <a:rPr lang="en-GB" sz="2400" b="1" dirty="0"/>
              <a:t>Schedule and activity</a:t>
            </a:r>
          </a:p>
          <a:p>
            <a:pPr marL="722313" indent="-366713">
              <a:lnSpc>
                <a:spcPts val="1800"/>
              </a:lnSpc>
            </a:pPr>
            <a:r>
              <a:rPr lang="en-GB" sz="2000" dirty="0"/>
              <a:t>When should harmonization start?</a:t>
            </a:r>
          </a:p>
          <a:p>
            <a:pPr marL="722313" indent="-366713">
              <a:lnSpc>
                <a:spcPts val="1800"/>
              </a:lnSpc>
            </a:pPr>
            <a:r>
              <a:rPr lang="en-GB" sz="2000" dirty="0"/>
              <a:t>Target time for completion of rule making?</a:t>
            </a:r>
          </a:p>
          <a:p>
            <a:pPr marL="722313" indent="-366713">
              <a:lnSpc>
                <a:spcPts val="1800"/>
              </a:lnSpc>
            </a:pPr>
            <a:r>
              <a:rPr lang="en-GB" altLang="ja-JP" sz="2000" dirty="0"/>
              <a:t>Informal group activities including investigation for regulatory aspect in each area</a:t>
            </a:r>
            <a:endParaRPr lang="en-GB" sz="2000" dirty="0"/>
          </a:p>
          <a:p>
            <a:pPr>
              <a:lnSpc>
                <a:spcPts val="1800"/>
              </a:lnSpc>
            </a:pPr>
            <a:endParaRPr lang="en-GB" sz="2400" b="1" dirty="0"/>
          </a:p>
          <a:p>
            <a:pPr>
              <a:lnSpc>
                <a:spcPts val="1800"/>
              </a:lnSpc>
            </a:pPr>
            <a:r>
              <a:rPr lang="en-GB" sz="2400" b="1" dirty="0"/>
              <a:t>Framework</a:t>
            </a:r>
          </a:p>
          <a:p>
            <a:pPr marL="722313" indent="-366713">
              <a:lnSpc>
                <a:spcPts val="1800"/>
              </a:lnSpc>
            </a:pPr>
            <a:r>
              <a:rPr lang="en-GB" sz="2000" dirty="0"/>
              <a:t>First and second sponsor are required</a:t>
            </a:r>
          </a:p>
          <a:p>
            <a:pPr marL="722313" indent="-366713">
              <a:lnSpc>
                <a:spcPts val="1800"/>
              </a:lnSpc>
            </a:pPr>
            <a:r>
              <a:rPr lang="en-GB" sz="2000" dirty="0"/>
              <a:t>Chair and co-chair, secretary, technical secretary, resources and budget etc.</a:t>
            </a:r>
          </a:p>
        </p:txBody>
      </p:sp>
    </p:spTree>
    <p:extLst>
      <p:ext uri="{BB962C8B-B14F-4D97-AF65-F5344CB8AC3E}">
        <p14:creationId xmlns:p14="http://schemas.microsoft.com/office/powerpoint/2010/main" val="380479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7CA3D-1C0D-C64F-B41D-5F55F1E4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B316F-5734-F847-9973-0110AAC1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Simulation approach </a:t>
            </a:r>
            <a:r>
              <a:rPr lang="en-GB" sz="2400" dirty="0"/>
              <a:t>to certify CO2 and fuel consumption is gaining importance in national regulatory activities.</a:t>
            </a:r>
          </a:p>
          <a:p>
            <a:endParaRPr lang="en-GB" sz="2400" dirty="0"/>
          </a:p>
          <a:p>
            <a:r>
              <a:rPr lang="en-GB" sz="2400" b="1" dirty="0"/>
              <a:t>Test procedures and simulation methods </a:t>
            </a:r>
            <a:r>
              <a:rPr lang="en-GB" sz="2400" dirty="0"/>
              <a:t>are suitable to harmonize the framework and boundary conditions on a global scale.</a:t>
            </a:r>
          </a:p>
          <a:p>
            <a:endParaRPr lang="en-GB" sz="2400" dirty="0"/>
          </a:p>
          <a:p>
            <a:r>
              <a:rPr lang="en-GB" sz="2400" b="1" dirty="0"/>
              <a:t>Harmonization of performance requirements </a:t>
            </a:r>
            <a:r>
              <a:rPr lang="en-GB" sz="2400" dirty="0"/>
              <a:t>(limits, ambition levels) not in scope due to different market conditions and specifications.</a:t>
            </a:r>
          </a:p>
          <a:p>
            <a:endParaRPr lang="en-GB" sz="2400" dirty="0"/>
          </a:p>
          <a:p>
            <a:r>
              <a:rPr lang="en-GB" sz="2400" b="1" dirty="0"/>
              <a:t>UNECE </a:t>
            </a:r>
            <a:r>
              <a:rPr lang="en-GB" sz="2400" dirty="0"/>
              <a:t>as a global authority for technical harmonization is THE platform </a:t>
            </a:r>
            <a:r>
              <a:rPr lang="en-GB" sz="2400" b="1" dirty="0"/>
              <a:t>to ensure regulatory alignment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892088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419</Words>
  <Application>Microsoft Macintosh PowerPoint</Application>
  <PresentationFormat>Widescreen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CorpoS</vt:lpstr>
      <vt:lpstr>Wingdings</vt:lpstr>
      <vt:lpstr>Masque présentation OICA</vt:lpstr>
      <vt:lpstr>FE Harmonization next steps   FE Workshop, 80th GRPE, Geneva  14 January 2020   </vt:lpstr>
      <vt:lpstr>WHY</vt:lpstr>
      <vt:lpstr>Possible harmonization steps</vt:lpstr>
      <vt:lpstr>What could be harmonized?</vt:lpstr>
      <vt:lpstr>How to proceed - Discussion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 Harmonisation next steps</dc:title>
  <dc:creator>Thomas FABIAN</dc:creator>
  <cp:lastModifiedBy>Thomas FABIAN</cp:lastModifiedBy>
  <cp:revision>27</cp:revision>
  <dcterms:created xsi:type="dcterms:W3CDTF">2020-01-09T07:59:31Z</dcterms:created>
  <dcterms:modified xsi:type="dcterms:W3CDTF">2020-01-13T12:32:04Z</dcterms:modified>
</cp:coreProperties>
</file>